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90" r:id="rId3"/>
    <p:sldId id="259" r:id="rId4"/>
    <p:sldId id="261" r:id="rId5"/>
    <p:sldId id="264" r:id="rId6"/>
    <p:sldId id="266" r:id="rId7"/>
    <p:sldId id="272" r:id="rId8"/>
    <p:sldId id="273" r:id="rId9"/>
    <p:sldId id="275" r:id="rId10"/>
    <p:sldId id="278" r:id="rId11"/>
    <p:sldId id="279" r:id="rId12"/>
    <p:sldId id="282" r:id="rId13"/>
    <p:sldId id="283" r:id="rId14"/>
    <p:sldId id="291" r:id="rId15"/>
    <p:sldId id="293" r:id="rId16"/>
    <p:sldId id="292" r:id="rId17"/>
    <p:sldId id="287" r:id="rId18"/>
    <p:sldId id="288" r:id="rId19"/>
    <p:sldId id="289"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1"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a:spLocks noChangeAspect="1" noEditPoints="1"/>
          </p:cNvSpPr>
          <p:nvPr/>
        </p:nvSpPr>
        <p:spPr bwMode="auto">
          <a:xfrm>
            <a:off x="838200" y="1762125"/>
            <a:ext cx="2522538" cy="5095875"/>
          </a:xfrm>
          <a:custGeom>
            <a:avLst/>
            <a:gdLst>
              <a:gd name="T0" fmla="*/ 719379 w 2409"/>
              <a:gd name="T1" fmla="*/ 2344207 h 4865"/>
              <a:gd name="T2" fmla="*/ 918334 w 2409"/>
              <a:gd name="T3" fmla="*/ 2296024 h 4865"/>
              <a:gd name="T4" fmla="*/ 834563 w 2409"/>
              <a:gd name="T5" fmla="*/ 3103613 h 4865"/>
              <a:gd name="T6" fmla="*/ 1128807 w 2409"/>
              <a:gd name="T7" fmla="*/ 3169603 h 4865"/>
              <a:gd name="T8" fmla="*/ 655504 w 2409"/>
              <a:gd name="T9" fmla="*/ 2217465 h 4865"/>
              <a:gd name="T10" fmla="*/ 784301 w 2409"/>
              <a:gd name="T11" fmla="*/ 2243651 h 4865"/>
              <a:gd name="T12" fmla="*/ 605242 w 2409"/>
              <a:gd name="T13" fmla="*/ 2149380 h 4865"/>
              <a:gd name="T14" fmla="*/ 1953946 w 2409"/>
              <a:gd name="T15" fmla="*/ 258722 h 4865"/>
              <a:gd name="T16" fmla="*/ 1457606 w 2409"/>
              <a:gd name="T17" fmla="*/ 1086212 h 4865"/>
              <a:gd name="T18" fmla="*/ 2100544 w 2409"/>
              <a:gd name="T19" fmla="*/ 687131 h 4865"/>
              <a:gd name="T20" fmla="*/ 1674362 w 2409"/>
              <a:gd name="T21" fmla="*/ 951090 h 4865"/>
              <a:gd name="T22" fmla="*/ 1605251 w 2409"/>
              <a:gd name="T23" fmla="*/ 1108209 h 4865"/>
              <a:gd name="T24" fmla="*/ 2344526 w 2409"/>
              <a:gd name="T25" fmla="*/ 610667 h 4865"/>
              <a:gd name="T26" fmla="*/ 1950805 w 2409"/>
              <a:gd name="T27" fmla="*/ 1157439 h 4865"/>
              <a:gd name="T28" fmla="*/ 2276462 w 2409"/>
              <a:gd name="T29" fmla="*/ 1697927 h 4865"/>
              <a:gd name="T30" fmla="*/ 1885882 w 2409"/>
              <a:gd name="T31" fmla="*/ 1609940 h 4865"/>
              <a:gd name="T32" fmla="*/ 1387448 w 2409"/>
              <a:gd name="T33" fmla="*/ 1362741 h 4865"/>
              <a:gd name="T34" fmla="*/ 1478549 w 2409"/>
              <a:gd name="T35" fmla="*/ 1922082 h 4865"/>
              <a:gd name="T36" fmla="*/ 1270170 w 2409"/>
              <a:gd name="T37" fmla="*/ 2068726 h 4865"/>
              <a:gd name="T38" fmla="*/ 1145561 w 2409"/>
              <a:gd name="T39" fmla="*/ 4201347 h 4865"/>
              <a:gd name="T40" fmla="*/ 1768604 w 2409"/>
              <a:gd name="T41" fmla="*/ 3418897 h 4865"/>
              <a:gd name="T42" fmla="*/ 2517302 w 2409"/>
              <a:gd name="T43" fmla="*/ 3478602 h 4865"/>
              <a:gd name="T44" fmla="*/ 1335092 w 2409"/>
              <a:gd name="T45" fmla="*/ 4044229 h 4865"/>
              <a:gd name="T46" fmla="*/ 1201059 w 2409"/>
              <a:gd name="T47" fmla="*/ 5095875 h 4865"/>
              <a:gd name="T48" fmla="*/ 1094252 w 2409"/>
              <a:gd name="T49" fmla="*/ 3781317 h 4865"/>
              <a:gd name="T50" fmla="*/ 773830 w 2409"/>
              <a:gd name="T51" fmla="*/ 3999188 h 4865"/>
              <a:gd name="T52" fmla="*/ 896344 w 2409"/>
              <a:gd name="T53" fmla="*/ 5059214 h 4865"/>
              <a:gd name="T54" fmla="*/ 668069 w 2409"/>
              <a:gd name="T55" fmla="*/ 4178303 h 4865"/>
              <a:gd name="T56" fmla="*/ 100525 w 2409"/>
              <a:gd name="T57" fmla="*/ 3956243 h 4865"/>
              <a:gd name="T58" fmla="*/ 197908 w 2409"/>
              <a:gd name="T59" fmla="*/ 3863019 h 4865"/>
              <a:gd name="T60" fmla="*/ 547649 w 2409"/>
              <a:gd name="T61" fmla="*/ 3742561 h 4865"/>
              <a:gd name="T62" fmla="*/ 543461 w 2409"/>
              <a:gd name="T63" fmla="*/ 3491172 h 4865"/>
              <a:gd name="T64" fmla="*/ 570686 w 2409"/>
              <a:gd name="T65" fmla="*/ 3728945 h 4865"/>
              <a:gd name="T66" fmla="*/ 745557 w 2409"/>
              <a:gd name="T67" fmla="*/ 3558209 h 4865"/>
              <a:gd name="T68" fmla="*/ 654457 w 2409"/>
              <a:gd name="T69" fmla="*/ 3083711 h 4865"/>
              <a:gd name="T70" fmla="*/ 620949 w 2409"/>
              <a:gd name="T71" fmla="*/ 2452095 h 4865"/>
              <a:gd name="T72" fmla="*/ 163352 w 2409"/>
              <a:gd name="T73" fmla="*/ 2552651 h 4865"/>
              <a:gd name="T74" fmla="*/ 113090 w 2409"/>
              <a:gd name="T75" fmla="*/ 2397628 h 4865"/>
              <a:gd name="T76" fmla="*/ 472256 w 2409"/>
              <a:gd name="T77" fmla="*/ 2399722 h 4865"/>
              <a:gd name="T78" fmla="*/ 114137 w 2409"/>
              <a:gd name="T79" fmla="*/ 2111672 h 4865"/>
              <a:gd name="T80" fmla="*/ 220945 w 2409"/>
              <a:gd name="T81" fmla="*/ 2068726 h 4865"/>
              <a:gd name="T82" fmla="*/ 297385 w 2409"/>
              <a:gd name="T83" fmla="*/ 1934652 h 4865"/>
              <a:gd name="T84" fmla="*/ 567545 w 2409"/>
              <a:gd name="T85" fmla="*/ 2171377 h 4865"/>
              <a:gd name="T86" fmla="*/ 267018 w 2409"/>
              <a:gd name="T87" fmla="*/ 1847713 h 4865"/>
              <a:gd name="T88" fmla="*/ 426182 w 2409"/>
              <a:gd name="T89" fmla="*/ 1852950 h 4865"/>
              <a:gd name="T90" fmla="*/ 565451 w 2409"/>
              <a:gd name="T91" fmla="*/ 1895896 h 4865"/>
              <a:gd name="T92" fmla="*/ 592676 w 2409"/>
              <a:gd name="T93" fmla="*/ 1654981 h 4865"/>
              <a:gd name="T94" fmla="*/ 680635 w 2409"/>
              <a:gd name="T95" fmla="*/ 1829906 h 4865"/>
              <a:gd name="T96" fmla="*/ 865977 w 2409"/>
              <a:gd name="T97" fmla="*/ 2303356 h 4865"/>
              <a:gd name="T98" fmla="*/ 869119 w 2409"/>
              <a:gd name="T99" fmla="*/ 1863425 h 4865"/>
              <a:gd name="T100" fmla="*/ 967549 w 2409"/>
              <a:gd name="T101" fmla="*/ 1726208 h 4865"/>
              <a:gd name="T102" fmla="*/ 958125 w 2409"/>
              <a:gd name="T103" fmla="*/ 2111672 h 4865"/>
              <a:gd name="T104" fmla="*/ 1360223 w 2409"/>
              <a:gd name="T105" fmla="*/ 1322937 h 4865"/>
              <a:gd name="T106" fmla="*/ 1015717 w 2409"/>
              <a:gd name="T107" fmla="*/ 1010795 h 4865"/>
              <a:gd name="T108" fmla="*/ 325658 w 2409"/>
              <a:gd name="T109" fmla="*/ 687131 h 4865"/>
              <a:gd name="T110" fmla="*/ 808385 w 2409"/>
              <a:gd name="T111" fmla="*/ 690274 h 4865"/>
              <a:gd name="T112" fmla="*/ 1207342 w 2409"/>
              <a:gd name="T113" fmla="*/ 912334 h 4865"/>
              <a:gd name="T114" fmla="*/ 657598 w 2409"/>
              <a:gd name="T115" fmla="*/ 328901 h 4865"/>
              <a:gd name="T116" fmla="*/ 1259698 w 2409"/>
              <a:gd name="T117" fmla="*/ 578196 h 4865"/>
              <a:gd name="T118" fmla="*/ 1433522 w 2409"/>
              <a:gd name="T119" fmla="*/ 736362 h 4865"/>
              <a:gd name="T120" fmla="*/ 1829337 w 2409"/>
              <a:gd name="T121" fmla="*/ 39803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7843"/>
            </a:schemeClr>
          </a:solidFill>
          <a:ln w="0">
            <a:noFill/>
            <a:prstDash val="solid"/>
            <a:round/>
            <a:headEnd/>
            <a:tailEnd/>
          </a:ln>
        </p:spPr>
        <p:txBody>
          <a:bodyPr/>
          <a:lstStyle/>
          <a:p>
            <a:endParaRPr lang="ru-RU"/>
          </a:p>
        </p:txBody>
      </p:sp>
      <p:sp>
        <p:nvSpPr>
          <p:cNvPr id="6" name="Freeform 7"/>
          <p:cNvSpPr>
            <a:spLocks noChangeAspect="1" noEditPoints="1"/>
          </p:cNvSpPr>
          <p:nvPr/>
        </p:nvSpPr>
        <p:spPr bwMode="auto">
          <a:xfrm>
            <a:off x="838200" y="1762125"/>
            <a:ext cx="2522538" cy="5095875"/>
          </a:xfrm>
          <a:custGeom>
            <a:avLst/>
            <a:gdLst>
              <a:gd name="T0" fmla="*/ 719379 w 2409"/>
              <a:gd name="T1" fmla="*/ 2344207 h 4865"/>
              <a:gd name="T2" fmla="*/ 918334 w 2409"/>
              <a:gd name="T3" fmla="*/ 2296024 h 4865"/>
              <a:gd name="T4" fmla="*/ 834563 w 2409"/>
              <a:gd name="T5" fmla="*/ 3103613 h 4865"/>
              <a:gd name="T6" fmla="*/ 1128807 w 2409"/>
              <a:gd name="T7" fmla="*/ 3169603 h 4865"/>
              <a:gd name="T8" fmla="*/ 655504 w 2409"/>
              <a:gd name="T9" fmla="*/ 2217465 h 4865"/>
              <a:gd name="T10" fmla="*/ 784301 w 2409"/>
              <a:gd name="T11" fmla="*/ 2243651 h 4865"/>
              <a:gd name="T12" fmla="*/ 605242 w 2409"/>
              <a:gd name="T13" fmla="*/ 2149380 h 4865"/>
              <a:gd name="T14" fmla="*/ 1953946 w 2409"/>
              <a:gd name="T15" fmla="*/ 258722 h 4865"/>
              <a:gd name="T16" fmla="*/ 1457606 w 2409"/>
              <a:gd name="T17" fmla="*/ 1086212 h 4865"/>
              <a:gd name="T18" fmla="*/ 2100544 w 2409"/>
              <a:gd name="T19" fmla="*/ 687131 h 4865"/>
              <a:gd name="T20" fmla="*/ 1674362 w 2409"/>
              <a:gd name="T21" fmla="*/ 951090 h 4865"/>
              <a:gd name="T22" fmla="*/ 1605251 w 2409"/>
              <a:gd name="T23" fmla="*/ 1108209 h 4865"/>
              <a:gd name="T24" fmla="*/ 2344526 w 2409"/>
              <a:gd name="T25" fmla="*/ 610667 h 4865"/>
              <a:gd name="T26" fmla="*/ 1950805 w 2409"/>
              <a:gd name="T27" fmla="*/ 1157439 h 4865"/>
              <a:gd name="T28" fmla="*/ 2276462 w 2409"/>
              <a:gd name="T29" fmla="*/ 1697927 h 4865"/>
              <a:gd name="T30" fmla="*/ 1885882 w 2409"/>
              <a:gd name="T31" fmla="*/ 1609940 h 4865"/>
              <a:gd name="T32" fmla="*/ 1387448 w 2409"/>
              <a:gd name="T33" fmla="*/ 1362741 h 4865"/>
              <a:gd name="T34" fmla="*/ 1478549 w 2409"/>
              <a:gd name="T35" fmla="*/ 1922082 h 4865"/>
              <a:gd name="T36" fmla="*/ 1270170 w 2409"/>
              <a:gd name="T37" fmla="*/ 2068726 h 4865"/>
              <a:gd name="T38" fmla="*/ 1145561 w 2409"/>
              <a:gd name="T39" fmla="*/ 4201347 h 4865"/>
              <a:gd name="T40" fmla="*/ 1768604 w 2409"/>
              <a:gd name="T41" fmla="*/ 3418897 h 4865"/>
              <a:gd name="T42" fmla="*/ 2517302 w 2409"/>
              <a:gd name="T43" fmla="*/ 3478602 h 4865"/>
              <a:gd name="T44" fmla="*/ 1335092 w 2409"/>
              <a:gd name="T45" fmla="*/ 4044229 h 4865"/>
              <a:gd name="T46" fmla="*/ 1201059 w 2409"/>
              <a:gd name="T47" fmla="*/ 5095875 h 4865"/>
              <a:gd name="T48" fmla="*/ 1094252 w 2409"/>
              <a:gd name="T49" fmla="*/ 3781317 h 4865"/>
              <a:gd name="T50" fmla="*/ 773830 w 2409"/>
              <a:gd name="T51" fmla="*/ 3999188 h 4865"/>
              <a:gd name="T52" fmla="*/ 896344 w 2409"/>
              <a:gd name="T53" fmla="*/ 5059214 h 4865"/>
              <a:gd name="T54" fmla="*/ 668069 w 2409"/>
              <a:gd name="T55" fmla="*/ 4178303 h 4865"/>
              <a:gd name="T56" fmla="*/ 100525 w 2409"/>
              <a:gd name="T57" fmla="*/ 3956243 h 4865"/>
              <a:gd name="T58" fmla="*/ 197908 w 2409"/>
              <a:gd name="T59" fmla="*/ 3863019 h 4865"/>
              <a:gd name="T60" fmla="*/ 547649 w 2409"/>
              <a:gd name="T61" fmla="*/ 3742561 h 4865"/>
              <a:gd name="T62" fmla="*/ 543461 w 2409"/>
              <a:gd name="T63" fmla="*/ 3491172 h 4865"/>
              <a:gd name="T64" fmla="*/ 570686 w 2409"/>
              <a:gd name="T65" fmla="*/ 3728945 h 4865"/>
              <a:gd name="T66" fmla="*/ 745557 w 2409"/>
              <a:gd name="T67" fmla="*/ 3558209 h 4865"/>
              <a:gd name="T68" fmla="*/ 654457 w 2409"/>
              <a:gd name="T69" fmla="*/ 3083711 h 4865"/>
              <a:gd name="T70" fmla="*/ 620949 w 2409"/>
              <a:gd name="T71" fmla="*/ 2452095 h 4865"/>
              <a:gd name="T72" fmla="*/ 163352 w 2409"/>
              <a:gd name="T73" fmla="*/ 2552651 h 4865"/>
              <a:gd name="T74" fmla="*/ 113090 w 2409"/>
              <a:gd name="T75" fmla="*/ 2397628 h 4865"/>
              <a:gd name="T76" fmla="*/ 472256 w 2409"/>
              <a:gd name="T77" fmla="*/ 2399722 h 4865"/>
              <a:gd name="T78" fmla="*/ 114137 w 2409"/>
              <a:gd name="T79" fmla="*/ 2111672 h 4865"/>
              <a:gd name="T80" fmla="*/ 220945 w 2409"/>
              <a:gd name="T81" fmla="*/ 2068726 h 4865"/>
              <a:gd name="T82" fmla="*/ 297385 w 2409"/>
              <a:gd name="T83" fmla="*/ 1934652 h 4865"/>
              <a:gd name="T84" fmla="*/ 567545 w 2409"/>
              <a:gd name="T85" fmla="*/ 2171377 h 4865"/>
              <a:gd name="T86" fmla="*/ 267018 w 2409"/>
              <a:gd name="T87" fmla="*/ 1847713 h 4865"/>
              <a:gd name="T88" fmla="*/ 426182 w 2409"/>
              <a:gd name="T89" fmla="*/ 1852950 h 4865"/>
              <a:gd name="T90" fmla="*/ 565451 w 2409"/>
              <a:gd name="T91" fmla="*/ 1895896 h 4865"/>
              <a:gd name="T92" fmla="*/ 592676 w 2409"/>
              <a:gd name="T93" fmla="*/ 1654981 h 4865"/>
              <a:gd name="T94" fmla="*/ 680635 w 2409"/>
              <a:gd name="T95" fmla="*/ 1829906 h 4865"/>
              <a:gd name="T96" fmla="*/ 865977 w 2409"/>
              <a:gd name="T97" fmla="*/ 2303356 h 4865"/>
              <a:gd name="T98" fmla="*/ 869119 w 2409"/>
              <a:gd name="T99" fmla="*/ 1863425 h 4865"/>
              <a:gd name="T100" fmla="*/ 967549 w 2409"/>
              <a:gd name="T101" fmla="*/ 1726208 h 4865"/>
              <a:gd name="T102" fmla="*/ 958125 w 2409"/>
              <a:gd name="T103" fmla="*/ 2111672 h 4865"/>
              <a:gd name="T104" fmla="*/ 1360223 w 2409"/>
              <a:gd name="T105" fmla="*/ 1322937 h 4865"/>
              <a:gd name="T106" fmla="*/ 1015717 w 2409"/>
              <a:gd name="T107" fmla="*/ 1010795 h 4865"/>
              <a:gd name="T108" fmla="*/ 325658 w 2409"/>
              <a:gd name="T109" fmla="*/ 687131 h 4865"/>
              <a:gd name="T110" fmla="*/ 808385 w 2409"/>
              <a:gd name="T111" fmla="*/ 690274 h 4865"/>
              <a:gd name="T112" fmla="*/ 1207342 w 2409"/>
              <a:gd name="T113" fmla="*/ 912334 h 4865"/>
              <a:gd name="T114" fmla="*/ 657598 w 2409"/>
              <a:gd name="T115" fmla="*/ 328901 h 4865"/>
              <a:gd name="T116" fmla="*/ 1259698 w 2409"/>
              <a:gd name="T117" fmla="*/ 578196 h 4865"/>
              <a:gd name="T118" fmla="*/ 1433522 w 2409"/>
              <a:gd name="T119" fmla="*/ 736362 h 4865"/>
              <a:gd name="T120" fmla="*/ 1829337 w 2409"/>
              <a:gd name="T121" fmla="*/ 39803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7843"/>
            </a:schemeClr>
          </a:solidFill>
          <a:ln w="0">
            <a:noFill/>
            <a:prstDash val="solid"/>
            <a:round/>
            <a:headEnd/>
            <a:tailEnd/>
          </a:ln>
        </p:spPr>
        <p:txBody>
          <a:bodyPr/>
          <a:lstStyle/>
          <a:p>
            <a:endParaRPr lang="ru-RU"/>
          </a:p>
        </p:txBody>
      </p:sp>
      <p:sp>
        <p:nvSpPr>
          <p:cNvPr id="7" name="Freeform 7"/>
          <p:cNvSpPr>
            <a:spLocks noChangeAspect="1" noEditPoints="1"/>
          </p:cNvSpPr>
          <p:nvPr/>
        </p:nvSpPr>
        <p:spPr bwMode="auto">
          <a:xfrm>
            <a:off x="838200" y="1762125"/>
            <a:ext cx="2522538" cy="5095875"/>
          </a:xfrm>
          <a:custGeom>
            <a:avLst/>
            <a:gdLst>
              <a:gd name="T0" fmla="*/ 719379 w 2409"/>
              <a:gd name="T1" fmla="*/ 2344207 h 4865"/>
              <a:gd name="T2" fmla="*/ 918334 w 2409"/>
              <a:gd name="T3" fmla="*/ 2296024 h 4865"/>
              <a:gd name="T4" fmla="*/ 834563 w 2409"/>
              <a:gd name="T5" fmla="*/ 3103613 h 4865"/>
              <a:gd name="T6" fmla="*/ 1128807 w 2409"/>
              <a:gd name="T7" fmla="*/ 3169603 h 4865"/>
              <a:gd name="T8" fmla="*/ 655504 w 2409"/>
              <a:gd name="T9" fmla="*/ 2217465 h 4865"/>
              <a:gd name="T10" fmla="*/ 784301 w 2409"/>
              <a:gd name="T11" fmla="*/ 2243651 h 4865"/>
              <a:gd name="T12" fmla="*/ 605242 w 2409"/>
              <a:gd name="T13" fmla="*/ 2149380 h 4865"/>
              <a:gd name="T14" fmla="*/ 1953946 w 2409"/>
              <a:gd name="T15" fmla="*/ 258722 h 4865"/>
              <a:gd name="T16" fmla="*/ 1457606 w 2409"/>
              <a:gd name="T17" fmla="*/ 1086212 h 4865"/>
              <a:gd name="T18" fmla="*/ 2100544 w 2409"/>
              <a:gd name="T19" fmla="*/ 687131 h 4865"/>
              <a:gd name="T20" fmla="*/ 1674362 w 2409"/>
              <a:gd name="T21" fmla="*/ 951090 h 4865"/>
              <a:gd name="T22" fmla="*/ 1605251 w 2409"/>
              <a:gd name="T23" fmla="*/ 1108209 h 4865"/>
              <a:gd name="T24" fmla="*/ 2344526 w 2409"/>
              <a:gd name="T25" fmla="*/ 610667 h 4865"/>
              <a:gd name="T26" fmla="*/ 1950805 w 2409"/>
              <a:gd name="T27" fmla="*/ 1157439 h 4865"/>
              <a:gd name="T28" fmla="*/ 2276462 w 2409"/>
              <a:gd name="T29" fmla="*/ 1697927 h 4865"/>
              <a:gd name="T30" fmla="*/ 1885882 w 2409"/>
              <a:gd name="T31" fmla="*/ 1609940 h 4865"/>
              <a:gd name="T32" fmla="*/ 1387448 w 2409"/>
              <a:gd name="T33" fmla="*/ 1362741 h 4865"/>
              <a:gd name="T34" fmla="*/ 1478549 w 2409"/>
              <a:gd name="T35" fmla="*/ 1922082 h 4865"/>
              <a:gd name="T36" fmla="*/ 1270170 w 2409"/>
              <a:gd name="T37" fmla="*/ 2068726 h 4865"/>
              <a:gd name="T38" fmla="*/ 1145561 w 2409"/>
              <a:gd name="T39" fmla="*/ 4201347 h 4865"/>
              <a:gd name="T40" fmla="*/ 1768604 w 2409"/>
              <a:gd name="T41" fmla="*/ 3418897 h 4865"/>
              <a:gd name="T42" fmla="*/ 2517302 w 2409"/>
              <a:gd name="T43" fmla="*/ 3478602 h 4865"/>
              <a:gd name="T44" fmla="*/ 1335092 w 2409"/>
              <a:gd name="T45" fmla="*/ 4044229 h 4865"/>
              <a:gd name="T46" fmla="*/ 1201059 w 2409"/>
              <a:gd name="T47" fmla="*/ 5095875 h 4865"/>
              <a:gd name="T48" fmla="*/ 1094252 w 2409"/>
              <a:gd name="T49" fmla="*/ 3781317 h 4865"/>
              <a:gd name="T50" fmla="*/ 773830 w 2409"/>
              <a:gd name="T51" fmla="*/ 3999188 h 4865"/>
              <a:gd name="T52" fmla="*/ 896344 w 2409"/>
              <a:gd name="T53" fmla="*/ 5059214 h 4865"/>
              <a:gd name="T54" fmla="*/ 668069 w 2409"/>
              <a:gd name="T55" fmla="*/ 4178303 h 4865"/>
              <a:gd name="T56" fmla="*/ 100525 w 2409"/>
              <a:gd name="T57" fmla="*/ 3956243 h 4865"/>
              <a:gd name="T58" fmla="*/ 197908 w 2409"/>
              <a:gd name="T59" fmla="*/ 3863019 h 4865"/>
              <a:gd name="T60" fmla="*/ 547649 w 2409"/>
              <a:gd name="T61" fmla="*/ 3742561 h 4865"/>
              <a:gd name="T62" fmla="*/ 543461 w 2409"/>
              <a:gd name="T63" fmla="*/ 3491172 h 4865"/>
              <a:gd name="T64" fmla="*/ 570686 w 2409"/>
              <a:gd name="T65" fmla="*/ 3728945 h 4865"/>
              <a:gd name="T66" fmla="*/ 745557 w 2409"/>
              <a:gd name="T67" fmla="*/ 3558209 h 4865"/>
              <a:gd name="T68" fmla="*/ 654457 w 2409"/>
              <a:gd name="T69" fmla="*/ 3083711 h 4865"/>
              <a:gd name="T70" fmla="*/ 620949 w 2409"/>
              <a:gd name="T71" fmla="*/ 2452095 h 4865"/>
              <a:gd name="T72" fmla="*/ 163352 w 2409"/>
              <a:gd name="T73" fmla="*/ 2552651 h 4865"/>
              <a:gd name="T74" fmla="*/ 113090 w 2409"/>
              <a:gd name="T75" fmla="*/ 2397628 h 4865"/>
              <a:gd name="T76" fmla="*/ 472256 w 2409"/>
              <a:gd name="T77" fmla="*/ 2399722 h 4865"/>
              <a:gd name="T78" fmla="*/ 114137 w 2409"/>
              <a:gd name="T79" fmla="*/ 2111672 h 4865"/>
              <a:gd name="T80" fmla="*/ 220945 w 2409"/>
              <a:gd name="T81" fmla="*/ 2068726 h 4865"/>
              <a:gd name="T82" fmla="*/ 297385 w 2409"/>
              <a:gd name="T83" fmla="*/ 1934652 h 4865"/>
              <a:gd name="T84" fmla="*/ 567545 w 2409"/>
              <a:gd name="T85" fmla="*/ 2171377 h 4865"/>
              <a:gd name="T86" fmla="*/ 267018 w 2409"/>
              <a:gd name="T87" fmla="*/ 1847713 h 4865"/>
              <a:gd name="T88" fmla="*/ 426182 w 2409"/>
              <a:gd name="T89" fmla="*/ 1852950 h 4865"/>
              <a:gd name="T90" fmla="*/ 565451 w 2409"/>
              <a:gd name="T91" fmla="*/ 1895896 h 4865"/>
              <a:gd name="T92" fmla="*/ 592676 w 2409"/>
              <a:gd name="T93" fmla="*/ 1654981 h 4865"/>
              <a:gd name="T94" fmla="*/ 680635 w 2409"/>
              <a:gd name="T95" fmla="*/ 1829906 h 4865"/>
              <a:gd name="T96" fmla="*/ 865977 w 2409"/>
              <a:gd name="T97" fmla="*/ 2303356 h 4865"/>
              <a:gd name="T98" fmla="*/ 869119 w 2409"/>
              <a:gd name="T99" fmla="*/ 1863425 h 4865"/>
              <a:gd name="T100" fmla="*/ 967549 w 2409"/>
              <a:gd name="T101" fmla="*/ 1726208 h 4865"/>
              <a:gd name="T102" fmla="*/ 958125 w 2409"/>
              <a:gd name="T103" fmla="*/ 2111672 h 4865"/>
              <a:gd name="T104" fmla="*/ 1360223 w 2409"/>
              <a:gd name="T105" fmla="*/ 1322937 h 4865"/>
              <a:gd name="T106" fmla="*/ 1015717 w 2409"/>
              <a:gd name="T107" fmla="*/ 1010795 h 4865"/>
              <a:gd name="T108" fmla="*/ 325658 w 2409"/>
              <a:gd name="T109" fmla="*/ 687131 h 4865"/>
              <a:gd name="T110" fmla="*/ 808385 w 2409"/>
              <a:gd name="T111" fmla="*/ 690274 h 4865"/>
              <a:gd name="T112" fmla="*/ 1207342 w 2409"/>
              <a:gd name="T113" fmla="*/ 912334 h 4865"/>
              <a:gd name="T114" fmla="*/ 657598 w 2409"/>
              <a:gd name="T115" fmla="*/ 328901 h 4865"/>
              <a:gd name="T116" fmla="*/ 1259698 w 2409"/>
              <a:gd name="T117" fmla="*/ 578196 h 4865"/>
              <a:gd name="T118" fmla="*/ 1433522 w 2409"/>
              <a:gd name="T119" fmla="*/ 736362 h 4865"/>
              <a:gd name="T120" fmla="*/ 1829337 w 2409"/>
              <a:gd name="T121" fmla="*/ 39803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7843"/>
            </a:schemeClr>
          </a:solidFill>
          <a:ln w="0">
            <a:noFill/>
            <a:prstDash val="solid"/>
            <a:round/>
            <a:headEnd/>
            <a:tailEnd/>
          </a:ln>
        </p:spPr>
        <p:txBody>
          <a:bodyPr/>
          <a:lstStyle/>
          <a:p>
            <a:endParaRPr lang="ru-RU"/>
          </a:p>
        </p:txBody>
      </p:sp>
      <p:sp>
        <p:nvSpPr>
          <p:cNvPr id="3" name="Subtitle 2"/>
          <p:cNvSpPr>
            <a:spLocks noGrp="1"/>
          </p:cNvSpPr>
          <p:nvPr>
            <p:ph type="subTitle" idx="1"/>
          </p:nvPr>
        </p:nvSpPr>
        <p:spPr>
          <a:xfrm>
            <a:off x="3743323" y="3721473"/>
            <a:ext cx="5120640" cy="1581150"/>
          </a:xfrm>
        </p:spPr>
        <p:txBody>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solidFill>
                  <a:schemeClr val="bg2"/>
                </a:solidFill>
              </a:defRPr>
            </a:lvl1pPr>
          </a:lstStyle>
          <a:p>
            <a:pPr>
              <a:defRPr/>
            </a:pPr>
            <a:fld id="{E75B6AEB-2BF7-478A-9AC2-017543FE8EE6}" type="datetimeFigureOut">
              <a:rPr lang="ru-RU"/>
              <a:pPr>
                <a:defRPr/>
              </a:pPr>
              <a:t>17.05.2017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0CAE54D7-74B4-4ABE-A151-10B901CDAD6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DEC9E65-70A0-4F6B-B309-73B958E88E55}" type="datetimeFigureOut">
              <a:rPr lang="ru-RU"/>
              <a:pPr>
                <a:defRPr/>
              </a:pPr>
              <a:t>17.05.2017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DB32A58-B3A9-4DE5-9936-6C0424D4FF4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004BE5BD-EA04-4364-A772-AF20D3EE5B28}" type="datetimeFigureOut">
              <a:rPr lang="ru-RU"/>
              <a:pPr>
                <a:defRPr/>
              </a:pPr>
              <a:t>17.05.2017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BB1AF4F-D901-446E-AFC2-DD81388F995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8"/>
          <p:cNvSpPr>
            <a:spLocks noChangeAspect="1" noEditPoints="1"/>
          </p:cNvSpPr>
          <p:nvPr/>
        </p:nvSpPr>
        <p:spPr bwMode="auto">
          <a:xfrm>
            <a:off x="5489575" y="0"/>
            <a:ext cx="3394075" cy="6858000"/>
          </a:xfrm>
          <a:custGeom>
            <a:avLst/>
            <a:gdLst>
              <a:gd name="T0" fmla="*/ 967924 w 2409"/>
              <a:gd name="T1" fmla="*/ 3154821 h 4865"/>
              <a:gd name="T2" fmla="*/ 1235618 w 2409"/>
              <a:gd name="T3" fmla="*/ 3089977 h 4865"/>
              <a:gd name="T4" fmla="*/ 1122905 w 2409"/>
              <a:gd name="T5" fmla="*/ 4176825 h 4865"/>
              <a:gd name="T6" fmla="*/ 1518810 w 2409"/>
              <a:gd name="T7" fmla="*/ 4265634 h 4865"/>
              <a:gd name="T8" fmla="*/ 881980 w 2409"/>
              <a:gd name="T9" fmla="*/ 2984252 h 4865"/>
              <a:gd name="T10" fmla="*/ 1055277 w 2409"/>
              <a:gd name="T11" fmla="*/ 3019494 h 4865"/>
              <a:gd name="T12" fmla="*/ 814353 w 2409"/>
              <a:gd name="T13" fmla="*/ 2892624 h 4865"/>
              <a:gd name="T14" fmla="*/ 2629034 w 2409"/>
              <a:gd name="T15" fmla="*/ 348186 h 4865"/>
              <a:gd name="T16" fmla="*/ 1961209 w 2409"/>
              <a:gd name="T17" fmla="*/ 1461818 h 4865"/>
              <a:gd name="T18" fmla="*/ 2826282 w 2409"/>
              <a:gd name="T19" fmla="*/ 924738 h 4865"/>
              <a:gd name="T20" fmla="*/ 2252854 w 2409"/>
              <a:gd name="T21" fmla="*/ 1279972 h 4865"/>
              <a:gd name="T22" fmla="*/ 2159866 w 2409"/>
              <a:gd name="T23" fmla="*/ 1491421 h 4865"/>
              <a:gd name="T24" fmla="*/ 3154560 w 2409"/>
              <a:gd name="T25" fmla="*/ 821832 h 4865"/>
              <a:gd name="T26" fmla="*/ 2624808 w 2409"/>
              <a:gd name="T27" fmla="*/ 1557675 h 4865"/>
              <a:gd name="T28" fmla="*/ 3062980 w 2409"/>
              <a:gd name="T29" fmla="*/ 2285060 h 4865"/>
              <a:gd name="T30" fmla="*/ 2537455 w 2409"/>
              <a:gd name="T31" fmla="*/ 2166649 h 4865"/>
              <a:gd name="T32" fmla="*/ 1866812 w 2409"/>
              <a:gd name="T33" fmla="*/ 1833969 h 4865"/>
              <a:gd name="T34" fmla="*/ 1989387 w 2409"/>
              <a:gd name="T35" fmla="*/ 2586728 h 4865"/>
              <a:gd name="T36" fmla="*/ 1709013 w 2409"/>
              <a:gd name="T37" fmla="*/ 2784080 h 4865"/>
              <a:gd name="T38" fmla="*/ 1541352 w 2409"/>
              <a:gd name="T39" fmla="*/ 5654150 h 4865"/>
              <a:gd name="T40" fmla="*/ 2379657 w 2409"/>
              <a:gd name="T41" fmla="*/ 4601133 h 4865"/>
              <a:gd name="T42" fmla="*/ 3387030 w 2409"/>
              <a:gd name="T43" fmla="*/ 4681484 h 4865"/>
              <a:gd name="T44" fmla="*/ 1796366 w 2409"/>
              <a:gd name="T45" fmla="*/ 5442701 h 4865"/>
              <a:gd name="T46" fmla="*/ 1616025 w 2409"/>
              <a:gd name="T47" fmla="*/ 6858000 h 4865"/>
              <a:gd name="T48" fmla="*/ 1472316 w 2409"/>
              <a:gd name="T49" fmla="*/ 5088876 h 4865"/>
              <a:gd name="T50" fmla="*/ 1041188 w 2409"/>
              <a:gd name="T51" fmla="*/ 5382085 h 4865"/>
              <a:gd name="T52" fmla="*/ 1206031 w 2409"/>
              <a:gd name="T53" fmla="*/ 6808662 h 4865"/>
              <a:gd name="T54" fmla="*/ 898887 w 2409"/>
              <a:gd name="T55" fmla="*/ 5623137 h 4865"/>
              <a:gd name="T56" fmla="*/ 135256 w 2409"/>
              <a:gd name="T57" fmla="*/ 5324289 h 4865"/>
              <a:gd name="T58" fmla="*/ 266285 w 2409"/>
              <a:gd name="T59" fmla="*/ 5198829 h 4865"/>
              <a:gd name="T60" fmla="*/ 736862 w 2409"/>
              <a:gd name="T61" fmla="*/ 5036718 h 4865"/>
              <a:gd name="T62" fmla="*/ 731227 w 2409"/>
              <a:gd name="T63" fmla="*/ 4698400 h 4865"/>
              <a:gd name="T64" fmla="*/ 767858 w 2409"/>
              <a:gd name="T65" fmla="*/ 5018393 h 4865"/>
              <a:gd name="T66" fmla="*/ 1003147 w 2409"/>
              <a:gd name="T67" fmla="*/ 4788618 h 4865"/>
              <a:gd name="T68" fmla="*/ 880572 w 2409"/>
              <a:gd name="T69" fmla="*/ 4150042 h 4865"/>
              <a:gd name="T70" fmla="*/ 835486 w 2409"/>
              <a:gd name="T71" fmla="*/ 3300016 h 4865"/>
              <a:gd name="T72" fmla="*/ 219791 w 2409"/>
              <a:gd name="T73" fmla="*/ 3435343 h 4865"/>
              <a:gd name="T74" fmla="*/ 152163 w 2409"/>
              <a:gd name="T75" fmla="*/ 3226714 h 4865"/>
              <a:gd name="T76" fmla="*/ 635420 w 2409"/>
              <a:gd name="T77" fmla="*/ 3229533 h 4865"/>
              <a:gd name="T78" fmla="*/ 153572 w 2409"/>
              <a:gd name="T79" fmla="*/ 2841876 h 4865"/>
              <a:gd name="T80" fmla="*/ 297281 w 2409"/>
              <a:gd name="T81" fmla="*/ 2784080 h 4865"/>
              <a:gd name="T82" fmla="*/ 400132 w 2409"/>
              <a:gd name="T83" fmla="*/ 2603644 h 4865"/>
              <a:gd name="T84" fmla="*/ 763632 w 2409"/>
              <a:gd name="T85" fmla="*/ 2922227 h 4865"/>
              <a:gd name="T86" fmla="*/ 359273 w 2409"/>
              <a:gd name="T87" fmla="*/ 2486642 h 4865"/>
              <a:gd name="T88" fmla="*/ 573428 w 2409"/>
              <a:gd name="T89" fmla="*/ 2493690 h 4865"/>
              <a:gd name="T90" fmla="*/ 760814 w 2409"/>
              <a:gd name="T91" fmla="*/ 2551486 h 4865"/>
              <a:gd name="T92" fmla="*/ 797446 w 2409"/>
              <a:gd name="T93" fmla="*/ 2227264 h 4865"/>
              <a:gd name="T94" fmla="*/ 915794 w 2409"/>
              <a:gd name="T95" fmla="*/ 2462677 h 4865"/>
              <a:gd name="T96" fmla="*/ 1165172 w 2409"/>
              <a:gd name="T97" fmla="*/ 3099844 h 4865"/>
              <a:gd name="T98" fmla="*/ 1169399 w 2409"/>
              <a:gd name="T99" fmla="*/ 2507787 h 4865"/>
              <a:gd name="T100" fmla="*/ 1301837 w 2409"/>
              <a:gd name="T101" fmla="*/ 2323121 h 4865"/>
              <a:gd name="T102" fmla="*/ 1289157 w 2409"/>
              <a:gd name="T103" fmla="*/ 2841876 h 4865"/>
              <a:gd name="T104" fmla="*/ 1830180 w 2409"/>
              <a:gd name="T105" fmla="*/ 1780402 h 4865"/>
              <a:gd name="T106" fmla="*/ 1366647 w 2409"/>
              <a:gd name="T107" fmla="*/ 1360323 h 4865"/>
              <a:gd name="T108" fmla="*/ 438172 w 2409"/>
              <a:gd name="T109" fmla="*/ 924738 h 4865"/>
              <a:gd name="T110" fmla="*/ 1087682 w 2409"/>
              <a:gd name="T111" fmla="*/ 928966 h 4865"/>
              <a:gd name="T112" fmla="*/ 1624478 w 2409"/>
              <a:gd name="T113" fmla="*/ 1227815 h 4865"/>
              <a:gd name="T114" fmla="*/ 884798 w 2409"/>
              <a:gd name="T115" fmla="*/ 442634 h 4865"/>
              <a:gd name="T116" fmla="*/ 1694924 w 2409"/>
              <a:gd name="T117" fmla="*/ 778133 h 4865"/>
              <a:gd name="T118" fmla="*/ 1928804 w 2409"/>
              <a:gd name="T119" fmla="*/ 990992 h 4865"/>
              <a:gd name="T120" fmla="*/ 2461374 w 2409"/>
              <a:gd name="T121" fmla="*/ 53567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98"/>
            </a:schemeClr>
          </a:solidFill>
          <a:ln w="0">
            <a:noFill/>
            <a:prstDash val="solid"/>
            <a:round/>
            <a:headEnd/>
            <a:tailEnd/>
          </a:ln>
        </p:spPr>
        <p:txBody>
          <a:bodyPr/>
          <a:lstStyle/>
          <a:p>
            <a:endParaRPr lang="ru-RU"/>
          </a:p>
        </p:txBody>
      </p:sp>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ru-RU" smtClean="0"/>
              <a:t>Образец заголовка</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F63BB142-9838-49D5-824C-0FDB514BF56D}" type="datetimeFigureOut">
              <a:rPr lang="ru-RU"/>
              <a:pPr>
                <a:defRPr/>
              </a:pPr>
              <a:t>17.05.2017</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2FE0216D-1567-4BF8-8F9D-A461AD43791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a:spLocks noChangeAspect="1" noEditPoints="1"/>
          </p:cNvSpPr>
          <p:nvPr/>
        </p:nvSpPr>
        <p:spPr bwMode="auto">
          <a:xfrm>
            <a:off x="34925" y="136525"/>
            <a:ext cx="3325813" cy="6721475"/>
          </a:xfrm>
          <a:custGeom>
            <a:avLst/>
            <a:gdLst>
              <a:gd name="T0" fmla="*/ 948457 w 2409"/>
              <a:gd name="T1" fmla="*/ 3092017 h 4865"/>
              <a:gd name="T2" fmla="*/ 1210767 w 2409"/>
              <a:gd name="T3" fmla="*/ 3028463 h 4865"/>
              <a:gd name="T4" fmla="*/ 1100321 w 2409"/>
              <a:gd name="T5" fmla="*/ 4093675 h 4865"/>
              <a:gd name="T6" fmla="*/ 1488263 w 2409"/>
              <a:gd name="T7" fmla="*/ 4180716 h 4865"/>
              <a:gd name="T8" fmla="*/ 864242 w 2409"/>
              <a:gd name="T9" fmla="*/ 2924843 h 4865"/>
              <a:gd name="T10" fmla="*/ 1034053 w 2409"/>
              <a:gd name="T11" fmla="*/ 2959383 h 4865"/>
              <a:gd name="T12" fmla="*/ 797974 w 2409"/>
              <a:gd name="T13" fmla="*/ 2835039 h 4865"/>
              <a:gd name="T14" fmla="*/ 2576159 w 2409"/>
              <a:gd name="T15" fmla="*/ 341255 h 4865"/>
              <a:gd name="T16" fmla="*/ 1921765 w 2409"/>
              <a:gd name="T17" fmla="*/ 1432717 h 4865"/>
              <a:gd name="T18" fmla="*/ 2769440 w 2409"/>
              <a:gd name="T19" fmla="*/ 906328 h 4865"/>
              <a:gd name="T20" fmla="*/ 2207545 w 2409"/>
              <a:gd name="T21" fmla="*/ 1254491 h 4865"/>
              <a:gd name="T22" fmla="*/ 2116426 w 2409"/>
              <a:gd name="T23" fmla="*/ 1461731 h 4865"/>
              <a:gd name="T24" fmla="*/ 3091115 w 2409"/>
              <a:gd name="T25" fmla="*/ 805472 h 4865"/>
              <a:gd name="T26" fmla="*/ 2572017 w 2409"/>
              <a:gd name="T27" fmla="*/ 1526666 h 4865"/>
              <a:gd name="T28" fmla="*/ 3001377 w 2409"/>
              <a:gd name="T29" fmla="*/ 2239571 h 4865"/>
              <a:gd name="T30" fmla="*/ 2486421 w 2409"/>
              <a:gd name="T31" fmla="*/ 2123516 h 4865"/>
              <a:gd name="T32" fmla="*/ 1829266 w 2409"/>
              <a:gd name="T33" fmla="*/ 1797459 h 4865"/>
              <a:gd name="T34" fmla="*/ 1949376 w 2409"/>
              <a:gd name="T35" fmla="*/ 2535233 h 4865"/>
              <a:gd name="T36" fmla="*/ 1674641 w 2409"/>
              <a:gd name="T37" fmla="*/ 2728656 h 4865"/>
              <a:gd name="T38" fmla="*/ 1510353 w 2409"/>
              <a:gd name="T39" fmla="*/ 5541590 h 4865"/>
              <a:gd name="T40" fmla="*/ 2331797 w 2409"/>
              <a:gd name="T41" fmla="*/ 4509536 h 4865"/>
              <a:gd name="T42" fmla="*/ 3318910 w 2409"/>
              <a:gd name="T43" fmla="*/ 4588287 h 4865"/>
              <a:gd name="T44" fmla="*/ 1760237 w 2409"/>
              <a:gd name="T45" fmla="*/ 5334350 h 4865"/>
              <a:gd name="T46" fmla="*/ 1583523 w 2409"/>
              <a:gd name="T47" fmla="*/ 6721475 h 4865"/>
              <a:gd name="T48" fmla="*/ 1442704 w 2409"/>
              <a:gd name="T49" fmla="*/ 4987569 h 4865"/>
              <a:gd name="T50" fmla="*/ 1020247 w 2409"/>
              <a:gd name="T51" fmla="*/ 5274942 h 4865"/>
              <a:gd name="T52" fmla="*/ 1181775 w 2409"/>
              <a:gd name="T53" fmla="*/ 6673119 h 4865"/>
              <a:gd name="T54" fmla="*/ 880809 w 2409"/>
              <a:gd name="T55" fmla="*/ 5511195 h 4865"/>
              <a:gd name="T56" fmla="*/ 132536 w 2409"/>
              <a:gd name="T57" fmla="*/ 5218296 h 4865"/>
              <a:gd name="T58" fmla="*/ 260929 w 2409"/>
              <a:gd name="T59" fmla="*/ 5095334 h 4865"/>
              <a:gd name="T60" fmla="*/ 722042 w 2409"/>
              <a:gd name="T61" fmla="*/ 4936450 h 4865"/>
              <a:gd name="T62" fmla="*/ 716520 w 2409"/>
              <a:gd name="T63" fmla="*/ 4604867 h 4865"/>
              <a:gd name="T64" fmla="*/ 752415 w 2409"/>
              <a:gd name="T65" fmla="*/ 4918489 h 4865"/>
              <a:gd name="T66" fmla="*/ 982972 w 2409"/>
              <a:gd name="T67" fmla="*/ 4693289 h 4865"/>
              <a:gd name="T68" fmla="*/ 862861 w 2409"/>
              <a:gd name="T69" fmla="*/ 4067425 h 4865"/>
              <a:gd name="T70" fmla="*/ 818683 w 2409"/>
              <a:gd name="T71" fmla="*/ 3234321 h 4865"/>
              <a:gd name="T72" fmla="*/ 215370 w 2409"/>
              <a:gd name="T73" fmla="*/ 3366955 h 4865"/>
              <a:gd name="T74" fmla="*/ 149102 w 2409"/>
              <a:gd name="T75" fmla="*/ 3162478 h 4865"/>
              <a:gd name="T76" fmla="*/ 622641 w 2409"/>
              <a:gd name="T77" fmla="*/ 3165241 h 4865"/>
              <a:gd name="T78" fmla="*/ 150483 w 2409"/>
              <a:gd name="T79" fmla="*/ 2785302 h 4865"/>
              <a:gd name="T80" fmla="*/ 291302 w 2409"/>
              <a:gd name="T81" fmla="*/ 2728656 h 4865"/>
              <a:gd name="T82" fmla="*/ 392084 w 2409"/>
              <a:gd name="T83" fmla="*/ 2551812 h 4865"/>
              <a:gd name="T84" fmla="*/ 748273 w 2409"/>
              <a:gd name="T85" fmla="*/ 2864053 h 4865"/>
              <a:gd name="T86" fmla="*/ 352047 w 2409"/>
              <a:gd name="T87" fmla="*/ 2437139 h 4865"/>
              <a:gd name="T88" fmla="*/ 561895 w 2409"/>
              <a:gd name="T89" fmla="*/ 2444047 h 4865"/>
              <a:gd name="T90" fmla="*/ 745512 w 2409"/>
              <a:gd name="T91" fmla="*/ 2500693 h 4865"/>
              <a:gd name="T92" fmla="*/ 781407 w 2409"/>
              <a:gd name="T93" fmla="*/ 2182925 h 4865"/>
              <a:gd name="T94" fmla="*/ 897376 w 2409"/>
              <a:gd name="T95" fmla="*/ 2413652 h 4865"/>
              <a:gd name="T96" fmla="*/ 1141738 w 2409"/>
              <a:gd name="T97" fmla="*/ 3038134 h 4865"/>
              <a:gd name="T98" fmla="*/ 1145880 w 2409"/>
              <a:gd name="T99" fmla="*/ 2457863 h 4865"/>
              <a:gd name="T100" fmla="*/ 1275654 w 2409"/>
              <a:gd name="T101" fmla="*/ 2276874 h 4865"/>
              <a:gd name="T102" fmla="*/ 1263229 w 2409"/>
              <a:gd name="T103" fmla="*/ 2785302 h 4865"/>
              <a:gd name="T104" fmla="*/ 1793371 w 2409"/>
              <a:gd name="T105" fmla="*/ 1744958 h 4865"/>
              <a:gd name="T106" fmla="*/ 1339161 w 2409"/>
              <a:gd name="T107" fmla="*/ 1333242 h 4865"/>
              <a:gd name="T108" fmla="*/ 429360 w 2409"/>
              <a:gd name="T109" fmla="*/ 906328 h 4865"/>
              <a:gd name="T110" fmla="*/ 1065806 w 2409"/>
              <a:gd name="T111" fmla="*/ 910473 h 4865"/>
              <a:gd name="T112" fmla="*/ 1591807 w 2409"/>
              <a:gd name="T113" fmla="*/ 1203372 h 4865"/>
              <a:gd name="T114" fmla="*/ 867003 w 2409"/>
              <a:gd name="T115" fmla="*/ 433822 h 4865"/>
              <a:gd name="T116" fmla="*/ 1660836 w 2409"/>
              <a:gd name="T117" fmla="*/ 762642 h 4865"/>
              <a:gd name="T118" fmla="*/ 1890012 w 2409"/>
              <a:gd name="T119" fmla="*/ 971263 h 4865"/>
              <a:gd name="T120" fmla="*/ 2411870 w 2409"/>
              <a:gd name="T121" fmla="*/ 52501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7843"/>
            </a:schemeClr>
          </a:solidFill>
          <a:ln w="0">
            <a:noFill/>
            <a:prstDash val="solid"/>
            <a:round/>
            <a:headEnd/>
            <a:tailEnd/>
          </a:ln>
        </p:spPr>
        <p:txBody>
          <a:bodyPr/>
          <a:lstStyle/>
          <a:p>
            <a:endParaRPr lang="ru-RU"/>
          </a:p>
        </p:txBody>
      </p:sp>
      <p:sp>
        <p:nvSpPr>
          <p:cNvPr id="15" name="Subtitle 2"/>
          <p:cNvSpPr>
            <a:spLocks noGrp="1"/>
          </p:cNvSpPr>
          <p:nvPr>
            <p:ph type="subTitle" idx="1"/>
          </p:nvPr>
        </p:nvSpPr>
        <p:spPr>
          <a:xfrm>
            <a:off x="3743324" y="1400174"/>
            <a:ext cx="5120640" cy="1476375"/>
          </a:xfrm>
        </p:spPr>
        <p:txBody>
          <a:bodyPr anchor="b" anchorCtr="0"/>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ru-RU" smtClean="0"/>
              <a:t>Образец заголовка</a:t>
            </a:r>
            <a:endParaRPr lang="en-US" dirty="0"/>
          </a:p>
        </p:txBody>
      </p:sp>
      <p:sp>
        <p:nvSpPr>
          <p:cNvPr id="6" name="Date Placeholder 3"/>
          <p:cNvSpPr>
            <a:spLocks noGrp="1"/>
          </p:cNvSpPr>
          <p:nvPr>
            <p:ph type="dt" sz="half" idx="10"/>
          </p:nvPr>
        </p:nvSpPr>
        <p:spPr/>
        <p:txBody>
          <a:bodyPr/>
          <a:lstStyle>
            <a:lvl1pPr>
              <a:defRPr>
                <a:solidFill>
                  <a:schemeClr val="bg2"/>
                </a:solidFill>
              </a:defRPr>
            </a:lvl1pPr>
          </a:lstStyle>
          <a:p>
            <a:pPr>
              <a:defRPr/>
            </a:pPr>
            <a:fld id="{1A355942-E3C1-4394-AB3A-FE2F318820D1}" type="datetimeFigureOut">
              <a:rPr lang="ru-RU"/>
              <a:pPr>
                <a:defRPr/>
              </a:pPr>
              <a:t>17.05.2017</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5D8F7DA4-4807-4117-A779-3B68C5BA6D7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276225" y="228601"/>
            <a:ext cx="8591550" cy="1066800"/>
          </a:xfrm>
          <a:prstGeom prst="rect">
            <a:avLst/>
          </a:prstGeom>
        </p:spPr>
        <p:txBody>
          <a:bodyPr rtlCol="0">
            <a:normAutofit/>
          </a:bodyPr>
          <a:lstStyle/>
          <a:p>
            <a:r>
              <a:rPr lang="ru-RU" smtClean="0"/>
              <a:t>Образец заголовка</a:t>
            </a:r>
            <a:endParaRPr lang="en-US" dirty="0"/>
          </a:p>
        </p:txBody>
      </p:sp>
      <p:sp>
        <p:nvSpPr>
          <p:cNvPr id="12" name="Content Placeholder 11"/>
          <p:cNvSpPr>
            <a:spLocks noGrp="1"/>
          </p:cNvSpPr>
          <p:nvPr>
            <p:ph sz="quarter" idx="13"/>
          </p:nvPr>
        </p:nvSpPr>
        <p:spPr>
          <a:xfrm>
            <a:off x="276225" y="1298448"/>
            <a:ext cx="4251960" cy="4937760"/>
          </a:xfrm>
        </p:spPr>
        <p:txBody>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1"/>
          <p:cNvSpPr>
            <a:spLocks noGrp="1"/>
          </p:cNvSpPr>
          <p:nvPr>
            <p:ph sz="quarter" idx="14"/>
          </p:nvPr>
        </p:nvSpPr>
        <p:spPr>
          <a:xfrm>
            <a:off x="4615815" y="1298448"/>
            <a:ext cx="4251960" cy="4937760"/>
          </a:xfrm>
        </p:spPr>
        <p:txBody>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8EC781B4-F0C6-4FB5-85FF-D3FF4F7885B9}" type="datetimeFigureOut">
              <a:rPr lang="ru-RU"/>
              <a:pPr>
                <a:defRPr/>
              </a:pPr>
              <a:t>17.05.2017</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A8517E34-C6D7-490D-81CE-97FC6B86143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276225" y="228601"/>
            <a:ext cx="8591550" cy="1066800"/>
          </a:xfrm>
          <a:prstGeom prst="rect">
            <a:avLst/>
          </a:prstGeom>
        </p:spPr>
        <p:txBody>
          <a:bodyPr rtlCol="0">
            <a:normAutofit/>
          </a:bodyPr>
          <a:lstStyle/>
          <a:p>
            <a:r>
              <a:rPr lang="ru-RU" smtClean="0"/>
              <a:t>Образец заголовка</a:t>
            </a:r>
            <a:endParaRPr lang="en-US" dirty="0"/>
          </a:p>
        </p:txBody>
      </p:sp>
      <p:sp>
        <p:nvSpPr>
          <p:cNvPr id="14" name="Content Placeholder 11"/>
          <p:cNvSpPr>
            <a:spLocks noGrp="1"/>
          </p:cNvSpPr>
          <p:nvPr>
            <p:ph sz="quarter" idx="13"/>
          </p:nvPr>
        </p:nvSpPr>
        <p:spPr>
          <a:xfrm>
            <a:off x="276225" y="1810512"/>
            <a:ext cx="4251960" cy="4425696"/>
          </a:xfrm>
        </p:spPr>
        <p:txBody>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1"/>
          <p:cNvSpPr>
            <a:spLocks noGrp="1"/>
          </p:cNvSpPr>
          <p:nvPr>
            <p:ph sz="quarter" idx="14"/>
          </p:nvPr>
        </p:nvSpPr>
        <p:spPr>
          <a:xfrm>
            <a:off x="4615815" y="1810512"/>
            <a:ext cx="4251960" cy="4425696"/>
          </a:xfrm>
        </p:spPr>
        <p:txBody>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0" name="Text Placeholder 3"/>
          <p:cNvSpPr>
            <a:spLocks noGrp="1"/>
          </p:cNvSpPr>
          <p:nvPr>
            <p:ph type="body" sz="half" idx="2"/>
          </p:nvPr>
        </p:nvSpPr>
        <p:spPr>
          <a:xfrm>
            <a:off x="276225" y="1298448"/>
            <a:ext cx="4248150" cy="509587"/>
          </a:xfrm>
        </p:spPr>
        <p:txBody>
          <a:bodyPr anchor="ct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1" name="Text Placeholder 3"/>
          <p:cNvSpPr>
            <a:spLocks noGrp="1"/>
          </p:cNvSpPr>
          <p:nvPr>
            <p:ph type="body" sz="half" idx="15"/>
          </p:nvPr>
        </p:nvSpPr>
        <p:spPr>
          <a:xfrm>
            <a:off x="4615815" y="1298448"/>
            <a:ext cx="4248150" cy="509587"/>
          </a:xfrm>
        </p:spPr>
        <p:txBody>
          <a:bodyPr anchor="ct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6"/>
          </p:nvPr>
        </p:nvSpPr>
        <p:spPr/>
        <p:txBody>
          <a:bodyPr/>
          <a:lstStyle>
            <a:lvl1pPr>
              <a:defRPr/>
            </a:lvl1pPr>
          </a:lstStyle>
          <a:p>
            <a:pPr>
              <a:defRPr/>
            </a:pPr>
            <a:fld id="{3D89313B-C62C-4D85-B1A0-71EC872BEA83}" type="datetimeFigureOut">
              <a:rPr lang="ru-RU"/>
              <a:pPr>
                <a:defRPr/>
              </a:pPr>
              <a:t>17.05.2017</a:t>
            </a:fld>
            <a:endParaRPr lang="ru-RU"/>
          </a:p>
        </p:txBody>
      </p:sp>
      <p:sp>
        <p:nvSpPr>
          <p:cNvPr id="8" name="Footer Placeholder 4"/>
          <p:cNvSpPr>
            <a:spLocks noGrp="1"/>
          </p:cNvSpPr>
          <p:nvPr>
            <p:ph type="ftr" sz="quarter" idx="17"/>
          </p:nvPr>
        </p:nvSpPr>
        <p:spPr/>
        <p:txBody>
          <a:bodyPr/>
          <a:lstStyle>
            <a:lvl1pPr>
              <a:defRPr/>
            </a:lvl1pPr>
          </a:lstStyle>
          <a:p>
            <a:pPr>
              <a:defRPr/>
            </a:pPr>
            <a:endParaRPr lang="ru-RU"/>
          </a:p>
        </p:txBody>
      </p:sp>
      <p:sp>
        <p:nvSpPr>
          <p:cNvPr id="9" name="Slide Number Placeholder 5"/>
          <p:cNvSpPr>
            <a:spLocks noGrp="1"/>
          </p:cNvSpPr>
          <p:nvPr>
            <p:ph type="sldNum" sz="quarter" idx="18"/>
          </p:nvPr>
        </p:nvSpPr>
        <p:spPr/>
        <p:txBody>
          <a:bodyPr/>
          <a:lstStyle>
            <a:lvl1pPr>
              <a:defRPr/>
            </a:lvl1pPr>
          </a:lstStyle>
          <a:p>
            <a:pPr>
              <a:defRPr/>
            </a:pPr>
            <a:fld id="{3939D77D-FFB9-4EE4-A52F-820E37F3F53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276225" y="228601"/>
            <a:ext cx="8591550" cy="1066800"/>
          </a:xfrm>
          <a:prstGeom prst="rect">
            <a:avLst/>
          </a:prstGeom>
        </p:spPr>
        <p:txBody>
          <a:bodyPr rtlCol="0">
            <a:normAutofit/>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5DA8DD52-7BB8-4E2A-A0F9-5C153E0820FB}" type="datetimeFigureOut">
              <a:rPr lang="ru-RU"/>
              <a:pPr>
                <a:defRPr/>
              </a:pPr>
              <a:t>17.05.2017</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88BBD601-0822-4FF9-9310-542F9301D90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0B6225-E754-4967-A098-E219A8B81C1F}" type="datetimeFigureOut">
              <a:rPr lang="ru-RU"/>
              <a:pPr>
                <a:defRPr/>
              </a:pPr>
              <a:t>17.05.2017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DFA2F171-F194-4B60-B60F-A273D4F42B6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ectangle 7"/>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itle Placeholder 1"/>
          <p:cNvSpPr>
            <a:spLocks noGrp="1"/>
          </p:cNvSpPr>
          <p:nvPr>
            <p:ph type="title"/>
          </p:nvPr>
        </p:nvSpPr>
        <p:spPr>
          <a:xfrm>
            <a:off x="276225" y="228601"/>
            <a:ext cx="2834640" cy="1298448"/>
          </a:xfrm>
          <a:prstGeom prst="rect">
            <a:avLst/>
          </a:prstGeom>
        </p:spPr>
        <p:txBody>
          <a:bodyPr rtlCol="0">
            <a:normAutofit/>
          </a:bodyPr>
          <a:lstStyle>
            <a:lvl1pPr>
              <a:defRPr sz="2400">
                <a:solidFill>
                  <a:schemeClr val="bg2"/>
                </a:solidFill>
              </a:defRPr>
            </a:lvl1pPr>
          </a:lstStyle>
          <a:p>
            <a:r>
              <a:rPr lang="ru-RU" smtClean="0"/>
              <a:t>Образец заголовка</a:t>
            </a:r>
            <a:endParaRPr lang="en-US" dirty="0"/>
          </a:p>
        </p:txBody>
      </p:sp>
      <p:sp>
        <p:nvSpPr>
          <p:cNvPr id="10" name="Content Placeholder 11"/>
          <p:cNvSpPr>
            <a:spLocks noGrp="1"/>
          </p:cNvSpPr>
          <p:nvPr>
            <p:ph sz="quarter" idx="14"/>
          </p:nvPr>
        </p:nvSpPr>
        <p:spPr>
          <a:xfrm>
            <a:off x="3775935" y="533400"/>
            <a:ext cx="5063266" cy="5702808"/>
          </a:xfrm>
        </p:spPr>
        <p:txBody>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3"/>
          <p:cNvSpPr>
            <a:spLocks noGrp="1"/>
          </p:cNvSpPr>
          <p:nvPr>
            <p:ph type="body" sz="half" idx="2"/>
          </p:nvPr>
        </p:nvSpPr>
        <p:spPr>
          <a:xfrm>
            <a:off x="276224" y="1539240"/>
            <a:ext cx="2834640" cy="4709160"/>
          </a:xfrm>
        </p:spPr>
        <p:txBody>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5"/>
          </p:nvPr>
        </p:nvSpPr>
        <p:spPr/>
        <p:txBody>
          <a:bodyPr/>
          <a:lstStyle>
            <a:lvl1pPr>
              <a:defRPr>
                <a:solidFill>
                  <a:schemeClr val="bg2"/>
                </a:solidFill>
              </a:defRPr>
            </a:lvl1pPr>
          </a:lstStyle>
          <a:p>
            <a:pPr>
              <a:defRPr/>
            </a:pPr>
            <a:fld id="{4B1788A7-07AF-41D9-9209-1A7205D728DB}" type="datetimeFigureOut">
              <a:rPr lang="ru-RU"/>
              <a:pPr>
                <a:defRPr/>
              </a:pPr>
              <a:t>17.05.2017</a:t>
            </a:fld>
            <a:endParaRPr lang="ru-RU"/>
          </a:p>
        </p:txBody>
      </p:sp>
      <p:sp>
        <p:nvSpPr>
          <p:cNvPr id="7" name="Footer Placeholder 5"/>
          <p:cNvSpPr>
            <a:spLocks noGrp="1"/>
          </p:cNvSpPr>
          <p:nvPr>
            <p:ph type="ftr" sz="quarter" idx="16"/>
          </p:nvPr>
        </p:nvSpPr>
        <p:spPr/>
        <p:txBody>
          <a:bodyPr/>
          <a:lstStyle>
            <a:lvl1pPr>
              <a:defRPr/>
            </a:lvl1pPr>
          </a:lstStyle>
          <a:p>
            <a:pPr>
              <a:defRPr/>
            </a:pPr>
            <a:endParaRPr lang="ru-RU"/>
          </a:p>
        </p:txBody>
      </p:sp>
      <p:sp>
        <p:nvSpPr>
          <p:cNvPr id="8" name="Slide Number Placeholder 6"/>
          <p:cNvSpPr>
            <a:spLocks noGrp="1"/>
          </p:cNvSpPr>
          <p:nvPr>
            <p:ph type="sldNum" sz="quarter" idx="17"/>
          </p:nvPr>
        </p:nvSpPr>
        <p:spPr/>
        <p:txBody>
          <a:bodyPr/>
          <a:lstStyle>
            <a:lvl1pPr>
              <a:defRPr/>
            </a:lvl1pPr>
          </a:lstStyle>
          <a:p>
            <a:pPr>
              <a:defRPr/>
            </a:pPr>
            <a:fld id="{18507FC6-2F1F-4C8D-8815-82760FA0680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12"/>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21" name="Title Placeholder 1"/>
          <p:cNvSpPr>
            <a:spLocks noGrp="1"/>
          </p:cNvSpPr>
          <p:nvPr>
            <p:ph type="title"/>
          </p:nvPr>
        </p:nvSpPr>
        <p:spPr>
          <a:xfrm>
            <a:off x="276224" y="228600"/>
            <a:ext cx="2834640" cy="1295399"/>
          </a:xfrm>
          <a:prstGeom prst="rect">
            <a:avLst/>
          </a:prstGeom>
        </p:spPr>
        <p:txBody>
          <a:bodyPr rtlCol="0">
            <a:normAutofit/>
          </a:bodyPr>
          <a:lstStyle>
            <a:lvl1pPr>
              <a:defRPr sz="2400">
                <a:solidFill>
                  <a:schemeClr val="bg2"/>
                </a:solidFill>
              </a:defRPr>
            </a:lvl1pPr>
          </a:lstStyle>
          <a:p>
            <a:r>
              <a:rPr lang="ru-RU" smtClean="0"/>
              <a:t>Образец заголовка</a:t>
            </a:r>
            <a:endParaRPr lang="en-US" dirty="0"/>
          </a:p>
        </p:txBody>
      </p:sp>
      <p:sp>
        <p:nvSpPr>
          <p:cNvPr id="25" name="Text Placeholder 24"/>
          <p:cNvSpPr>
            <a:spLocks noGrp="1"/>
          </p:cNvSpPr>
          <p:nvPr>
            <p:ph type="body" sz="quarter" idx="13"/>
          </p:nvPr>
        </p:nvSpPr>
        <p:spPr>
          <a:xfrm>
            <a:off x="274320" y="1536192"/>
            <a:ext cx="2834640" cy="4712208"/>
          </a:xfrm>
        </p:spPr>
        <p:txBody>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
        <p:nvSpPr>
          <p:cNvPr id="6" name="Date Placeholder 4"/>
          <p:cNvSpPr>
            <a:spLocks noGrp="1"/>
          </p:cNvSpPr>
          <p:nvPr>
            <p:ph type="dt" sz="half" idx="14"/>
          </p:nvPr>
        </p:nvSpPr>
        <p:spPr/>
        <p:txBody>
          <a:bodyPr/>
          <a:lstStyle>
            <a:lvl1pPr>
              <a:defRPr>
                <a:solidFill>
                  <a:schemeClr val="bg2"/>
                </a:solidFill>
              </a:defRPr>
            </a:lvl1pPr>
          </a:lstStyle>
          <a:p>
            <a:pPr>
              <a:defRPr/>
            </a:pPr>
            <a:fld id="{995DE441-5A56-4307-9112-2BEB7AD60A78}" type="datetimeFigureOut">
              <a:rPr lang="ru-RU"/>
              <a:pPr>
                <a:defRPr/>
              </a:pPr>
              <a:t>17.05.2017</a:t>
            </a:fld>
            <a:endParaRPr lang="ru-RU"/>
          </a:p>
        </p:txBody>
      </p:sp>
      <p:sp>
        <p:nvSpPr>
          <p:cNvPr id="7" name="Footer Placeholder 5"/>
          <p:cNvSpPr>
            <a:spLocks noGrp="1"/>
          </p:cNvSpPr>
          <p:nvPr>
            <p:ph type="ftr" sz="quarter" idx="15"/>
          </p:nvPr>
        </p:nvSpPr>
        <p:spPr/>
        <p:txBody>
          <a:bodyPr/>
          <a:lstStyle>
            <a:lvl1pPr>
              <a:defRPr/>
            </a:lvl1pPr>
          </a:lstStyle>
          <a:p>
            <a:pPr>
              <a:defRPr/>
            </a:pPr>
            <a:endParaRPr lang="ru-RU"/>
          </a:p>
        </p:txBody>
      </p:sp>
      <p:sp>
        <p:nvSpPr>
          <p:cNvPr id="8" name="Slide Number Placeholder 6"/>
          <p:cNvSpPr>
            <a:spLocks noGrp="1"/>
          </p:cNvSpPr>
          <p:nvPr>
            <p:ph type="sldNum" sz="quarter" idx="16"/>
          </p:nvPr>
        </p:nvSpPr>
        <p:spPr/>
        <p:txBody>
          <a:bodyPr/>
          <a:lstStyle>
            <a:lvl1pPr>
              <a:defRPr/>
            </a:lvl1pPr>
          </a:lstStyle>
          <a:p>
            <a:pPr>
              <a:defRPr/>
            </a:pPr>
            <a:fld id="{2E9EB8F5-4AA2-4EE6-8197-1F8518F68CF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76225" y="228600"/>
            <a:ext cx="859155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3" name="Text Placeholder 2"/>
          <p:cNvSpPr>
            <a:spLocks noGrp="1"/>
          </p:cNvSpPr>
          <p:nvPr>
            <p:ph type="body" idx="1"/>
          </p:nvPr>
        </p:nvSpPr>
        <p:spPr>
          <a:xfrm>
            <a:off x="276225" y="1295400"/>
            <a:ext cx="8591550" cy="49339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pPr>
              <a:defRPr/>
            </a:pPr>
            <a:fld id="{6292F958-4E8B-48AC-A15E-BCA349418125}" type="datetimeFigureOut">
              <a:rPr lang="ru-RU"/>
              <a:pPr>
                <a:defRPr/>
              </a:pPr>
              <a:t>17.05.2017</a:t>
            </a:fld>
            <a:endParaRPr lang="ru-RU"/>
          </a:p>
        </p:txBody>
      </p:sp>
      <p:sp>
        <p:nvSpPr>
          <p:cNvPr id="5" name="Footer Placeholder 4"/>
          <p:cNvSpPr>
            <a:spLocks noGrp="1"/>
          </p:cNvSpPr>
          <p:nvPr>
            <p:ph type="ftr" sz="quarter" idx="3"/>
          </p:nvPr>
        </p:nvSpPr>
        <p:spPr>
          <a:xfrm>
            <a:off x="3743325"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pPr>
              <a:defRPr/>
            </a:pPr>
            <a:fld id="{5A29DC5C-47A3-415D-BA25-C569BEAF801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9" r:id="rId4"/>
    <p:sldLayoutId id="2147483730" r:id="rId5"/>
    <p:sldLayoutId id="2147483731" r:id="rId6"/>
    <p:sldLayoutId id="2147483732" r:id="rId7"/>
    <p:sldLayoutId id="2147483738" r:id="rId8"/>
    <p:sldLayoutId id="2147483739" r:id="rId9"/>
    <p:sldLayoutId id="2147483733" r:id="rId10"/>
    <p:sldLayoutId id="2147483734" r:id="rId11"/>
  </p:sldLayoutIdLst>
  <p:txStyles>
    <p:titleStyle>
      <a:lvl1pPr algn="l" rtl="0" eaLnBrk="0" fontAlgn="base" hangingPunct="0">
        <a:spcBef>
          <a:spcPts val="400"/>
        </a:spcBef>
        <a:spcAft>
          <a:spcPct val="0"/>
        </a:spcAft>
        <a:defRPr sz="3600" kern="1200">
          <a:solidFill>
            <a:schemeClr val="tx2"/>
          </a:solidFill>
          <a:latin typeface="+mj-lt"/>
          <a:ea typeface="+mj-ea"/>
          <a:cs typeface="Tunga" pitchFamily="2"/>
        </a:defRPr>
      </a:lvl1pPr>
      <a:lvl2pPr algn="l" rtl="0" eaLnBrk="0" fontAlgn="base" hangingPunct="0">
        <a:spcBef>
          <a:spcPts val="400"/>
        </a:spcBef>
        <a:spcAft>
          <a:spcPct val="0"/>
        </a:spcAft>
        <a:defRPr sz="3600">
          <a:solidFill>
            <a:schemeClr val="tx2"/>
          </a:solidFill>
          <a:latin typeface="Candara" pitchFamily="34" charset="0"/>
          <a:cs typeface="Tunga" pitchFamily="34" charset="0"/>
        </a:defRPr>
      </a:lvl2pPr>
      <a:lvl3pPr algn="l" rtl="0" eaLnBrk="0" fontAlgn="base" hangingPunct="0">
        <a:spcBef>
          <a:spcPts val="400"/>
        </a:spcBef>
        <a:spcAft>
          <a:spcPct val="0"/>
        </a:spcAft>
        <a:defRPr sz="3600">
          <a:solidFill>
            <a:schemeClr val="tx2"/>
          </a:solidFill>
          <a:latin typeface="Candara" pitchFamily="34" charset="0"/>
          <a:cs typeface="Tunga" pitchFamily="34" charset="0"/>
        </a:defRPr>
      </a:lvl3pPr>
      <a:lvl4pPr algn="l" rtl="0" eaLnBrk="0" fontAlgn="base" hangingPunct="0">
        <a:spcBef>
          <a:spcPts val="400"/>
        </a:spcBef>
        <a:spcAft>
          <a:spcPct val="0"/>
        </a:spcAft>
        <a:defRPr sz="3600">
          <a:solidFill>
            <a:schemeClr val="tx2"/>
          </a:solidFill>
          <a:latin typeface="Candara" pitchFamily="34" charset="0"/>
          <a:cs typeface="Tunga" pitchFamily="34" charset="0"/>
        </a:defRPr>
      </a:lvl4pPr>
      <a:lvl5pPr algn="l" rtl="0" eaLnBrk="0" fontAlgn="base" hangingPunct="0">
        <a:spcBef>
          <a:spcPts val="400"/>
        </a:spcBef>
        <a:spcAft>
          <a:spcPct val="0"/>
        </a:spcAft>
        <a:defRPr sz="3600">
          <a:solidFill>
            <a:schemeClr val="tx2"/>
          </a:solidFill>
          <a:latin typeface="Candara" pitchFamily="34" charset="0"/>
          <a:cs typeface="Tunga" pitchFamily="34" charset="0"/>
        </a:defRPr>
      </a:lvl5pPr>
      <a:lvl6pPr marL="457200" algn="l" rtl="0" fontAlgn="base">
        <a:spcBef>
          <a:spcPts val="400"/>
        </a:spcBef>
        <a:spcAft>
          <a:spcPct val="0"/>
        </a:spcAft>
        <a:defRPr sz="3600">
          <a:solidFill>
            <a:schemeClr val="tx2"/>
          </a:solidFill>
          <a:latin typeface="Candara" pitchFamily="34" charset="0"/>
          <a:cs typeface="Tunga" pitchFamily="34" charset="0"/>
        </a:defRPr>
      </a:lvl6pPr>
      <a:lvl7pPr marL="914400" algn="l" rtl="0" fontAlgn="base">
        <a:spcBef>
          <a:spcPts val="400"/>
        </a:spcBef>
        <a:spcAft>
          <a:spcPct val="0"/>
        </a:spcAft>
        <a:defRPr sz="3600">
          <a:solidFill>
            <a:schemeClr val="tx2"/>
          </a:solidFill>
          <a:latin typeface="Candara" pitchFamily="34" charset="0"/>
          <a:cs typeface="Tunga" pitchFamily="34" charset="0"/>
        </a:defRPr>
      </a:lvl7pPr>
      <a:lvl8pPr marL="1371600" algn="l" rtl="0" fontAlgn="base">
        <a:spcBef>
          <a:spcPts val="400"/>
        </a:spcBef>
        <a:spcAft>
          <a:spcPct val="0"/>
        </a:spcAft>
        <a:defRPr sz="3600">
          <a:solidFill>
            <a:schemeClr val="tx2"/>
          </a:solidFill>
          <a:latin typeface="Candara" pitchFamily="34" charset="0"/>
          <a:cs typeface="Tunga" pitchFamily="34" charset="0"/>
        </a:defRPr>
      </a:lvl8pPr>
      <a:lvl9pPr marL="1828800" algn="l" rtl="0" fontAlgn="base">
        <a:spcBef>
          <a:spcPts val="400"/>
        </a:spcBef>
        <a:spcAft>
          <a:spcPct val="0"/>
        </a:spcAft>
        <a:defRPr sz="3600">
          <a:solidFill>
            <a:schemeClr val="tx2"/>
          </a:solidFill>
          <a:latin typeface="Candara" pitchFamily="34" charset="0"/>
          <a:cs typeface="Tunga" pitchFamily="34" charset="0"/>
        </a:defRPr>
      </a:lvl9pPr>
    </p:titleStyle>
    <p:bodyStyle>
      <a:lvl1pPr marL="171450" indent="-173038" algn="l" rtl="0" eaLnBrk="0" fontAlgn="base" hangingPunct="0">
        <a:spcBef>
          <a:spcPts val="600"/>
        </a:spcBef>
        <a:spcAft>
          <a:spcPct val="0"/>
        </a:spcAft>
        <a:buClr>
          <a:schemeClr val="accent1"/>
        </a:buClr>
        <a:buFont typeface="Arial" charset="0"/>
        <a:buChar char="•"/>
        <a:defRPr sz="2200" kern="1200" spc="30">
          <a:solidFill>
            <a:schemeClr val="tx2"/>
          </a:solidFill>
          <a:latin typeface="+mn-lt"/>
          <a:ea typeface="+mn-ea"/>
          <a:cs typeface="Tahoma" pitchFamily="34" charset="0"/>
        </a:defRPr>
      </a:lvl1pPr>
      <a:lvl2pPr marL="344488" indent="-173038" algn="l" rtl="0" eaLnBrk="0" fontAlgn="base" hangingPunct="0">
        <a:spcBef>
          <a:spcPts val="600"/>
        </a:spcBef>
        <a:spcAft>
          <a:spcPct val="0"/>
        </a:spcAft>
        <a:buClr>
          <a:schemeClr val="accent1"/>
        </a:buClr>
        <a:buFont typeface="Arial" charset="0"/>
        <a:buChar char="•"/>
        <a:defRPr sz="2000" kern="1200">
          <a:solidFill>
            <a:schemeClr val="tx2"/>
          </a:solidFill>
          <a:latin typeface="+mn-lt"/>
          <a:ea typeface="+mn-ea"/>
          <a:cs typeface="Tahoma" pitchFamily="34" charset="0"/>
        </a:defRPr>
      </a:lvl2pPr>
      <a:lvl3pPr marL="515938" indent="-173038" algn="l" rtl="0" eaLnBrk="0" fontAlgn="base" hangingPunct="0">
        <a:spcBef>
          <a:spcPts val="600"/>
        </a:spcBef>
        <a:spcAft>
          <a:spcPct val="0"/>
        </a:spcAft>
        <a:buClr>
          <a:schemeClr val="accent1"/>
        </a:buClr>
        <a:buFont typeface="Arial" charset="0"/>
        <a:buChar char="•"/>
        <a:defRPr kern="1200">
          <a:solidFill>
            <a:schemeClr val="tx2"/>
          </a:solidFill>
          <a:latin typeface="+mn-lt"/>
          <a:ea typeface="+mn-ea"/>
          <a:cs typeface="Tahoma" pitchFamily="34" charset="0"/>
        </a:defRPr>
      </a:lvl3pPr>
      <a:lvl4pPr marL="688975" indent="-173038" algn="l" rtl="0" eaLnBrk="0" fontAlgn="base" hangingPunct="0">
        <a:spcBef>
          <a:spcPts val="600"/>
        </a:spcBef>
        <a:spcAft>
          <a:spcPct val="0"/>
        </a:spcAft>
        <a:buClr>
          <a:schemeClr val="accent1"/>
        </a:buClr>
        <a:buFont typeface="Arial" charset="0"/>
        <a:buChar char="•"/>
        <a:defRPr sz="1600" kern="1200">
          <a:solidFill>
            <a:schemeClr val="tx2"/>
          </a:solidFill>
          <a:latin typeface="+mn-lt"/>
          <a:ea typeface="+mn-ea"/>
          <a:cs typeface="Tahoma" pitchFamily="34" charset="0"/>
        </a:defRPr>
      </a:lvl4pPr>
      <a:lvl5pPr marL="860425" indent="-173038" algn="l" rtl="0" eaLnBrk="0" fontAlgn="base" hangingPunct="0">
        <a:spcBef>
          <a:spcPts val="600"/>
        </a:spcBef>
        <a:spcAft>
          <a:spcPct val="0"/>
        </a:spcAft>
        <a:buClr>
          <a:schemeClr val="accent1"/>
        </a:buClr>
        <a:buFont typeface="Arial" charset="0"/>
        <a:buChar char="•"/>
        <a:defRPr sz="1600" kern="120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1055;&#1086;&#1083;&#1086;&#1078;&#1077;&#1085;&#1080;&#1077;%20&#1086;%20&#1087;&#1077;&#1088;&#1089;&#1086;&#1085;&#1072;&#1083;&#1100;&#1085;&#1099;&#1093;%20&#1076;&#1072;&#1085;&#1085;&#1099;&#1093;.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1044;&#1086;&#1087;&#1089;&#1086;&#1075;&#1083;&#1072;&#1096;&#1077;&#1085;&#1080;&#1077;%20&#1082;%20&#1058;&#1044;.doc" TargetMode="External"/><Relationship Id="rId2" Type="http://schemas.openxmlformats.org/officeDocument/2006/relationships/hyperlink" Target="&#1055;&#1088;&#1080;&#1082;&#1072;&#1079;%20&#1086;%20&#1074;&#1085;&#1077;&#1089;&#1077;&#1085;&#1080;&#1080;%20&#1080;&#1079;&#1084;&#1077;&#1085;&#1077;&#1085;&#1080;&#1081;%20&#1074;%20&#1076;&#1086;&#1082;&#1091;&#1084;&#1077;&#1085;&#1090;&#1099;%20&#1089;&#1086;&#1076;&#1077;&#1088;&#1078;&#1072;&#1097;&#1080;&#1077;%20&#1055;&#1044;&#1085;%20&#1088;&#1072;&#1073;&#1086;&#1090;&#1085;&#1080;&#1082;&#1072;.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1057;&#1086;&#1075;&#1083;&#1072;&#1089;&#1080;&#1077;%20&#1088;&#1072;&#1073;&#1086;&#1090;&#1085;&#1080;&#1082;&#1072;%20&#1085;&#1072;%20&#1087;&#1086;&#1083;&#1091;&#1095;&#1077;&#1085;&#1080;&#1077;%20&#1055;&#1044;%20&#1086;&#1090;%20&#1090;&#1088;&#1077;&#1090;&#1100;&#1080;&#1093;%20&#1083;&#1080;&#1094;.doc" TargetMode="External"/><Relationship Id="rId2" Type="http://schemas.openxmlformats.org/officeDocument/2006/relationships/hyperlink" Target="&#1059;&#1074;&#1077;&#1076;&#1086;&#1084;&#1083;&#1077;&#1085;&#1080;&#1077;%20&#1088;&#1072;&#1073;&#1086;&#1090;&#1085;&#1080;&#1082;&#1072;%20&#1086;%20&#1085;&#1072;&#1084;&#1077;&#1088;&#1077;&#1085;&#1080;&#1080;%20&#1089;&#1073;&#1086;&#1088;&#1072;%20&#1055;&#1044;%20&#1086;&#1090;%20&#1090;&#1088;&#1077;&#1090;&#1100;&#1080;&#1093;%20&#1083;&#1080;&#1094;.doc"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1054;&#1073;&#1103;&#1079;&#1072;&#1090;&#1077;&#1083;&#1100;&#1089;&#1090;&#1074;&#1086;%20&#1086;%20&#1085;&#1077;&#1088;&#1072;&#1079;&#1075;&#1083;&#1072;&#1096;&#1077;&#1085;&#1080;&#1080;%20&#1055;&#1044;&#1085;.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1054;&#1090;&#1074;&#1077;&#1090;%20&#1085;&#1072;%20&#1079;&#1072;&#1087;&#1088;&#1086;&#1089;%20&#1086;%20&#1087;&#1088;&#1077;&#1076;&#1086;&#1089;&#1090;&#1072;&#1074;&#1083;&#1077;&#1085;&#1080;&#1080;%20&#1055;&#1044;&#1085;.doc" TargetMode="External"/><Relationship Id="rId2" Type="http://schemas.openxmlformats.org/officeDocument/2006/relationships/hyperlink" Target="&#1057;&#1086;&#1075;&#1083;&#1072;&#1089;&#1080;&#1077;%20&#1085;&#1072;%20&#1087;&#1077;&#1088;&#1077;&#1076;&#1072;&#1095;&#1091;%20&#1055;&#1044;&#1085;%20&#1090;&#1088;&#1077;&#1090;&#1100;&#1077;&#1081;%20&#1089;&#1090;&#1086;&#1088;&#1086;&#1085;&#1077;.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d.rsoc.ru/operators-registry/notific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1055;&#1086;&#1083;&#1086;&#1078;&#1077;&#1085;&#1080;&#1077;%20&#1086;&#1073;%20&#1086;&#1089;&#1086;&#1073;&#1077;&#1085;&#1085;&#1086;&#1089;&#1090;&#1103;&#1093;%20&#1086;&#1073;&#1088;&#1072;&#1073;&#1086;&#1090;&#1082;&#1080;%20&#1087;&#1077;&#1088;&#1089;&#1086;&#1085;&#1072;&#1083;&#1100;&#1085;&#1099;&#1093;%20&#1076;&#1072;&#1085;&#1085;&#1099;&#1093;%20&#1073;&#1077;&#1079;%20&#1080;&#1089;&#1087;&#1086;&#1083;&#1100;&#1079;&#1086;&#1074;&#1072;&#1085;&#1080;&#1103;%20&#1089;&#1088;&#1077;&#1076;&#1089;&#1090;&#1074;%20&#1072;&#1074;&#1090;&#1086;&#1084;&#1072;&#1090;&#1080;&#1079;&#1072;&#1094;&#1080;&#1080;.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1055;&#1088;&#1080;&#1082;&#1072;&#1079;%20&#1086;%20&#1076;&#1086;&#1087;&#1091;&#1089;&#1082;&#1077;%20&#1082;%20&#1048;&#1057;%20&#1089;&#1086;&#1076;&#1077;&#1088;&#1078;&#1072;&#1097;&#1077;&#1081;%20&#1055;&#1044;&#1085;%20&#1088;&#1072;&#1073;&#1086;&#1090;&#1085;&#1080;&#1082;&#1086;&#1074;.doc" TargetMode="External"/><Relationship Id="rId2" Type="http://schemas.openxmlformats.org/officeDocument/2006/relationships/hyperlink" Target="&#1055;&#1086;&#1083;&#1086;&#1078;&#1077;&#1085;&#1080;&#1077;%20&#1086;&#1073;%20&#1086;&#1073;&#1077;&#1089;&#1087;&#1077;&#1095;&#1077;&#1085;&#1080;&#1080;%20&#1073;&#1077;&#1079;&#1086;&#1087;&#1072;&#1089;&#1085;&#1086;&#1089;&#1090;&#1080;%20&#1055;&#1044;&#1085;%20&#1087;&#1088;&#1080;%20&#1080;&#1093;%20&#1086;&#1073;&#1088;&#1072;&#1073;&#1086;&#1090;&#1082;&#1077;%20&#1074;%20&#1080;&#1085;&#1092;&#1086;&#1088;&#1084;&#1072;&#1094;&#1080;&#1086;&#1085;&#1085;&#1099;&#1093;%20&#1089;&#1080;&#1089;&#1090;&#1077;&#1084;&#1072;&#1093;%20&#1055;&#1044;&#1085;.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743325" y="4943475"/>
            <a:ext cx="5121275" cy="1581150"/>
          </a:xfrm>
        </p:spPr>
        <p:txBody>
          <a:bodyPr>
            <a:normAutofit fontScale="77500" lnSpcReduction="20000"/>
          </a:bodyPr>
          <a:lstStyle/>
          <a:p>
            <a:pPr algn="ctr" eaLnBrk="1" fontAlgn="auto" hangingPunct="1">
              <a:spcAft>
                <a:spcPts val="0"/>
              </a:spcAft>
              <a:buFont typeface="Arial" pitchFamily="34" charset="0"/>
              <a:buNone/>
              <a:defRPr/>
            </a:pPr>
            <a:r>
              <a:rPr lang="ru-RU" dirty="0" smtClean="0"/>
              <a:t>	</a:t>
            </a:r>
            <a:r>
              <a:rPr lang="ru-RU" sz="2800" b="1" dirty="0" smtClean="0">
                <a:latin typeface="Times New Roman" pitchFamily="18" charset="0"/>
                <a:cs typeface="Times New Roman" pitchFamily="18" charset="0"/>
              </a:rPr>
              <a:t>муниципальное дошкольное образовательное учреждение «Детский сад № 20»</a:t>
            </a:r>
            <a:endParaRPr lang="ru-RU" sz="2800" b="1"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r>
              <a:rPr lang="ru-RU" dirty="0" smtClean="0"/>
              <a:t>	</a:t>
            </a:r>
          </a:p>
        </p:txBody>
      </p:sp>
      <p:sp>
        <p:nvSpPr>
          <p:cNvPr id="2050" name="Заголовок 1"/>
          <p:cNvSpPr>
            <a:spLocks noGrp="1"/>
          </p:cNvSpPr>
          <p:nvPr>
            <p:ph type="title"/>
          </p:nvPr>
        </p:nvSpPr>
        <p:spPr>
          <a:xfrm>
            <a:off x="3563938" y="692150"/>
            <a:ext cx="4894262" cy="2908300"/>
          </a:xfrm>
        </p:spPr>
        <p:txBody>
          <a:bodyPr rtlCol="0"/>
          <a:lstStyle/>
          <a:p>
            <a:pPr algn="ctr" eaLnBrk="1" fontAlgn="auto" hangingPunct="1">
              <a:spcAft>
                <a:spcPts val="0"/>
              </a:spcAft>
              <a:defRPr/>
            </a:pPr>
            <a:r>
              <a:rPr lang="ru-RU" dirty="0" smtClean="0"/>
              <a:t>Персональные данные работников</a:t>
            </a:r>
            <a:br>
              <a:rPr lang="ru-RU" dirty="0" smtClean="0"/>
            </a:b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323850" y="331788"/>
            <a:ext cx="8496300" cy="865187"/>
          </a:xfrm>
        </p:spPr>
        <p:txBody>
          <a:bodyPr>
            <a:normAutofit/>
          </a:bodyPr>
          <a:lstStyle/>
          <a:p>
            <a:pPr algn="ctr" eaLnBrk="1" fontAlgn="auto" hangingPunct="1">
              <a:spcAft>
                <a:spcPts val="0"/>
              </a:spcAft>
              <a:defRPr/>
            </a:pPr>
            <a:r>
              <a:rPr lang="ru-RU" b="1" dirty="0" smtClean="0"/>
              <a:t>Положение о персональных данных</a:t>
            </a:r>
            <a:endParaRPr lang="ru-RU" dirty="0" smtClean="0"/>
          </a:p>
        </p:txBody>
      </p:sp>
      <p:sp>
        <p:nvSpPr>
          <p:cNvPr id="22531" name="Объект 2"/>
          <p:cNvSpPr>
            <a:spLocks noGrp="1"/>
          </p:cNvSpPr>
          <p:nvPr>
            <p:ph sz="quarter" idx="13"/>
          </p:nvPr>
        </p:nvSpPr>
        <p:spPr>
          <a:xfrm>
            <a:off x="457200" y="1339850"/>
            <a:ext cx="8229600" cy="5329238"/>
          </a:xfrm>
        </p:spPr>
        <p:txBody>
          <a:bodyPr>
            <a:normAutofit/>
          </a:bodyPr>
          <a:lstStyle/>
          <a:p>
            <a:pPr marL="0" indent="0" eaLnBrk="1" fontAlgn="auto" hangingPunct="1">
              <a:spcBef>
                <a:spcPts val="1200"/>
              </a:spcBef>
              <a:spcAft>
                <a:spcPts val="0"/>
              </a:spcAft>
              <a:buFont typeface="Arial" charset="0"/>
              <a:buNone/>
              <a:defRPr/>
            </a:pPr>
            <a:r>
              <a:rPr lang="ru-RU" sz="1800" dirty="0" smtClean="0"/>
              <a:t>Структура </a:t>
            </a:r>
            <a:r>
              <a:rPr lang="ru-RU" sz="1800" dirty="0" smtClean="0">
                <a:hlinkClick r:id="rId2" action="ppaction://hlinkfile"/>
              </a:rPr>
              <a:t>Положения о персональных данных </a:t>
            </a:r>
            <a:r>
              <a:rPr lang="ru-RU" sz="1800" dirty="0" smtClean="0"/>
              <a:t>должна быть следующей:</a:t>
            </a:r>
          </a:p>
          <a:p>
            <a:pPr marL="0" indent="0" eaLnBrk="1" fontAlgn="auto" hangingPunct="1">
              <a:spcAft>
                <a:spcPts val="0"/>
              </a:spcAft>
              <a:buFont typeface="Arial" charset="0"/>
              <a:buNone/>
              <a:defRPr/>
            </a:pPr>
            <a:r>
              <a:rPr lang="ru-RU" sz="1800" dirty="0" smtClean="0"/>
              <a:t>1) "</a:t>
            </a:r>
            <a:r>
              <a:rPr lang="ru-RU" sz="1600" dirty="0" smtClean="0"/>
              <a:t>Общие положения". (с какой целью принимается данное Положение и какие вопросы оно регулирует);</a:t>
            </a:r>
          </a:p>
          <a:p>
            <a:pPr marL="0" indent="0" eaLnBrk="1" fontAlgn="auto" hangingPunct="1">
              <a:spcAft>
                <a:spcPts val="0"/>
              </a:spcAft>
              <a:buFont typeface="Arial" charset="0"/>
              <a:buNone/>
              <a:defRPr/>
            </a:pPr>
            <a:r>
              <a:rPr lang="ru-RU" sz="1600" dirty="0" smtClean="0"/>
              <a:t>2) "Основные понятия. Состав персональных данных работников". (какие документы в организации содержат персональные данные);</a:t>
            </a:r>
          </a:p>
          <a:p>
            <a:pPr marL="0" indent="0" eaLnBrk="1" fontAlgn="auto" hangingPunct="1">
              <a:spcAft>
                <a:spcPts val="0"/>
              </a:spcAft>
              <a:buFont typeface="Arial" charset="0"/>
              <a:buNone/>
              <a:defRPr/>
            </a:pPr>
            <a:r>
              <a:rPr lang="ru-RU" sz="1600" dirty="0" smtClean="0"/>
              <a:t>3) "Обработка персональных данных". (какие условия должны быть соблюдены при обработке персональных данных работника);</a:t>
            </a:r>
          </a:p>
          <a:p>
            <a:pPr marL="0" indent="0" eaLnBrk="1" fontAlgn="auto" hangingPunct="1">
              <a:spcAft>
                <a:spcPts val="0"/>
              </a:spcAft>
              <a:buFont typeface="Arial" charset="0"/>
              <a:buNone/>
              <a:defRPr/>
            </a:pPr>
            <a:r>
              <a:rPr lang="ru-RU" sz="1600" dirty="0" smtClean="0"/>
              <a:t>4) "Передача персональных данных". (порядок передачи персональных данных работников внутри организации, а также сторонним лицам и государственным органам);</a:t>
            </a:r>
          </a:p>
          <a:p>
            <a:pPr marL="0" indent="0" eaLnBrk="1" fontAlgn="auto" hangingPunct="1">
              <a:spcAft>
                <a:spcPts val="0"/>
              </a:spcAft>
              <a:buFont typeface="Arial" charset="0"/>
              <a:buNone/>
              <a:defRPr/>
            </a:pPr>
            <a:r>
              <a:rPr lang="ru-RU" sz="1600" dirty="0" smtClean="0"/>
              <a:t>5) "Доступ к персональным данным". (должна содержаться информация о порядке доступа к персональным данным работников. Доступ делится на внутренний (предоставление персональных данных отдельным работникам организации) и внешний (передача персональных данных представителям других организаций и государственных органов));</a:t>
            </a:r>
          </a:p>
          <a:p>
            <a:pPr marL="0" indent="0" eaLnBrk="1" fontAlgn="auto" hangingPunct="1">
              <a:spcAft>
                <a:spcPts val="0"/>
              </a:spcAft>
              <a:buFont typeface="Arial" charset="0"/>
              <a:buNone/>
              <a:defRPr/>
            </a:pPr>
            <a:r>
              <a:rPr lang="ru-RU" sz="1600" dirty="0" smtClean="0"/>
              <a:t>6) "Ответственность за нарушение норм, регулирующих обработку и защиту персональных данных". (кто в организации несет ответственность за нарушение правил хранения и использования персональных данных).</a:t>
            </a:r>
          </a:p>
          <a:p>
            <a:pPr marL="0" indent="0" algn="just" eaLnBrk="1" fontAlgn="auto" hangingPunct="1">
              <a:spcAft>
                <a:spcPts val="0"/>
              </a:spcAft>
              <a:buFont typeface="Arial" charset="0"/>
              <a:buNone/>
              <a:defRPr/>
            </a:pPr>
            <a:endParaRPr lang="ru-RU"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323850" y="331788"/>
            <a:ext cx="8496300" cy="793750"/>
          </a:xfrm>
        </p:spPr>
        <p:txBody>
          <a:bodyPr>
            <a:normAutofit fontScale="90000"/>
          </a:bodyPr>
          <a:lstStyle/>
          <a:p>
            <a:pPr algn="ctr" eaLnBrk="1" fontAlgn="auto" hangingPunct="1">
              <a:spcAft>
                <a:spcPts val="0"/>
              </a:spcAft>
              <a:defRPr/>
            </a:pPr>
            <a:r>
              <a:rPr lang="ru-RU" b="1" dirty="0" smtClean="0"/>
              <a:t>Введение в действие Положения о персональных данных</a:t>
            </a:r>
            <a:endParaRPr lang="ru-RU" dirty="0" smtClean="0"/>
          </a:p>
        </p:txBody>
      </p:sp>
      <p:sp>
        <p:nvSpPr>
          <p:cNvPr id="23555" name="Объект 2"/>
          <p:cNvSpPr>
            <a:spLocks noGrp="1"/>
          </p:cNvSpPr>
          <p:nvPr>
            <p:ph sz="quarter" idx="13"/>
          </p:nvPr>
        </p:nvSpPr>
        <p:spPr>
          <a:xfrm>
            <a:off x="457200" y="1268413"/>
            <a:ext cx="8229600" cy="5329237"/>
          </a:xfrm>
        </p:spPr>
        <p:txBody>
          <a:bodyPr/>
          <a:lstStyle/>
          <a:p>
            <a:pPr marL="0" indent="0" algn="just" eaLnBrk="1" fontAlgn="auto" hangingPunct="1">
              <a:spcAft>
                <a:spcPts val="0"/>
              </a:spcAft>
              <a:buFont typeface="Arial" charset="0"/>
              <a:buNone/>
              <a:defRPr/>
            </a:pPr>
            <a:r>
              <a:rPr lang="ru-RU" sz="1800" dirty="0" smtClean="0"/>
              <a:t>	Положение о персональных данных издается и утверждается работодателем путем издания приказа, который подписывает </a:t>
            </a:r>
            <a:r>
              <a:rPr lang="ru-RU" sz="1800" b="1" dirty="0" smtClean="0"/>
              <a:t>руководитель организации. </a:t>
            </a:r>
            <a:endParaRPr lang="ru-RU" sz="1800" dirty="0" smtClean="0"/>
          </a:p>
          <a:p>
            <a:pPr marL="0" indent="0" algn="just" eaLnBrk="1" fontAlgn="auto" hangingPunct="1">
              <a:spcAft>
                <a:spcPts val="0"/>
              </a:spcAft>
              <a:buFont typeface="Arial" charset="0"/>
              <a:buNone/>
              <a:defRPr/>
            </a:pPr>
            <a:r>
              <a:rPr lang="ru-RU" sz="1800" dirty="0" smtClean="0"/>
              <a:t>	При наличии в организации </a:t>
            </a:r>
            <a:r>
              <a:rPr lang="ru-RU" sz="1800" b="1" dirty="0" smtClean="0"/>
              <a:t>представительного органа работников </a:t>
            </a:r>
            <a:r>
              <a:rPr lang="ru-RU" sz="1800" dirty="0" smtClean="0"/>
              <a:t>перед принятием решения об издании локального нормативного акта работодатель направляет его проект и обоснование его издания в выборный орган первичной профсоюзной организации, представляющий интересы всех или большинства работников. Данный орган не позднее пяти рабочих дней со дня получения проекта указанного локального нормативного акта направляет работодателю мотивированное мнение о проекте, составленное в письменной форме. В случае если это мнение выражает несогласие с проектом либо содержит предложения по его совершенствованию, работодатель может согласиться с мнением профсоюзного органа либо в течение трех дней после его получения провести дополнительные консультации с указанным органом в целях достижения решения, устраивающего обе стороны. Если согласие не достигнуто, возникшие разногласия оформляются протоколом, после чего работодатель имеет право своим решением принять локальный нормативный акт.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323850" y="260350"/>
            <a:ext cx="8496300" cy="792163"/>
          </a:xfrm>
        </p:spPr>
        <p:txBody>
          <a:bodyPr>
            <a:normAutofit fontScale="90000"/>
          </a:bodyPr>
          <a:lstStyle/>
          <a:p>
            <a:pPr algn="ctr" eaLnBrk="1" hangingPunct="1"/>
            <a:r>
              <a:rPr lang="ru-RU" sz="2800" b="1" dirty="0" smtClean="0">
                <a:cs typeface="Tunga" pitchFamily="34" charset="0"/>
              </a:rPr>
              <a:t>Изменение и </a:t>
            </a:r>
            <a:r>
              <a:rPr lang="ru-RU" sz="2800" b="1" dirty="0" smtClean="0">
                <a:cs typeface="Tunga" pitchFamily="34" charset="0"/>
              </a:rPr>
              <a:t>дополнения персональных данных работников</a:t>
            </a:r>
            <a:endParaRPr lang="ru-RU" sz="2800" dirty="0" smtClean="0">
              <a:cs typeface="Tunga" pitchFamily="34" charset="0"/>
            </a:endParaRPr>
          </a:p>
        </p:txBody>
      </p:sp>
      <p:sp>
        <p:nvSpPr>
          <p:cNvPr id="25603" name="Объект 2"/>
          <p:cNvSpPr>
            <a:spLocks noGrp="1"/>
          </p:cNvSpPr>
          <p:nvPr>
            <p:ph sz="quarter" idx="13"/>
          </p:nvPr>
        </p:nvSpPr>
        <p:spPr>
          <a:xfrm>
            <a:off x="457200" y="1268413"/>
            <a:ext cx="8229600" cy="5329237"/>
          </a:xfrm>
        </p:spPr>
        <p:txBody>
          <a:bodyPr/>
          <a:lstStyle/>
          <a:p>
            <a:pPr marL="0" indent="0" algn="just" eaLnBrk="1" fontAlgn="auto" hangingPunct="1">
              <a:spcAft>
                <a:spcPts val="0"/>
              </a:spcAft>
              <a:buFont typeface="Arial" charset="0"/>
              <a:buNone/>
              <a:defRPr/>
            </a:pPr>
            <a:r>
              <a:rPr lang="ru-RU" sz="1800" dirty="0" smtClean="0"/>
              <a:t>	Законом не предусмотрена обязанность работника своевременно уведомлять работодателя об изменении </a:t>
            </a:r>
            <a:r>
              <a:rPr lang="ru-RU" sz="1800" dirty="0" smtClean="0"/>
              <a:t>своих персональных данных. </a:t>
            </a:r>
            <a:r>
              <a:rPr lang="ru-RU" sz="1800" dirty="0" smtClean="0"/>
              <a:t>Однако несвоевременное предоставление работником измененных данных может повлиять на исполнение работодателем своих обязанностей. </a:t>
            </a:r>
          </a:p>
          <a:p>
            <a:pPr marL="0" indent="0" algn="just" eaLnBrk="1" fontAlgn="auto" hangingPunct="1">
              <a:spcAft>
                <a:spcPts val="0"/>
              </a:spcAft>
              <a:buFont typeface="Arial" charset="0"/>
              <a:buNone/>
              <a:defRPr/>
            </a:pPr>
            <a:r>
              <a:rPr lang="ru-RU" sz="1800" dirty="0" smtClean="0"/>
              <a:t>	Для внесения изменений в документы (кроме трудовой книжки и формы Т-2),  содержащие </a:t>
            </a:r>
            <a:r>
              <a:rPr lang="ru-RU" sz="1800" dirty="0" smtClean="0"/>
              <a:t>персональные данные</a:t>
            </a:r>
            <a:r>
              <a:rPr lang="ru-RU" sz="1800" dirty="0" smtClean="0"/>
              <a:t> </a:t>
            </a:r>
            <a:r>
              <a:rPr lang="ru-RU" sz="1800" dirty="0" smtClean="0"/>
              <a:t>работника (например, книгу учета движения трудовых книжек и т.д.), необходимо в произвольной форме составить </a:t>
            </a:r>
            <a:r>
              <a:rPr lang="ru-RU" sz="1800" dirty="0" smtClean="0">
                <a:hlinkClick r:id="rId2" action="ppaction://hlinkfile"/>
              </a:rPr>
              <a:t>приказ об изменении </a:t>
            </a:r>
            <a:r>
              <a:rPr lang="ru-RU" sz="1800" dirty="0" smtClean="0">
                <a:hlinkClick r:id="rId2" action="ppaction://hlinkfile"/>
              </a:rPr>
              <a:t>персональных данных</a:t>
            </a:r>
            <a:r>
              <a:rPr lang="ru-RU" sz="1800" dirty="0" smtClean="0">
                <a:hlinkClick r:id="rId2" action="ppaction://hlinkfile"/>
              </a:rPr>
              <a:t> </a:t>
            </a:r>
            <a:r>
              <a:rPr lang="ru-RU" sz="1800" dirty="0" smtClean="0"/>
              <a:t>конкретного работника. На основании этого приказа будут вноситься изменения во все остальные соответствующие документы. Внесенные изменения необходимо заверить подписью ответственного работника и печатью организации.</a:t>
            </a:r>
          </a:p>
          <a:p>
            <a:pPr marL="0" indent="0" algn="just" eaLnBrk="1" fontAlgn="auto" hangingPunct="1">
              <a:spcAft>
                <a:spcPts val="0"/>
              </a:spcAft>
              <a:buFont typeface="Arial" charset="0"/>
              <a:buNone/>
              <a:defRPr/>
            </a:pPr>
            <a:r>
              <a:rPr lang="ru-RU" sz="1800" dirty="0" smtClean="0"/>
              <a:t>Изменение персональных данных </a:t>
            </a:r>
            <a:r>
              <a:rPr lang="ru-RU" sz="1800" dirty="0" smtClean="0"/>
              <a:t>в ТД необходимо оформлять </a:t>
            </a:r>
            <a:r>
              <a:rPr lang="ru-RU" sz="1800" dirty="0" smtClean="0">
                <a:hlinkClick r:id="rId3" action="ppaction://hlinkfile"/>
              </a:rPr>
              <a:t>доп. соглашением к ТД</a:t>
            </a:r>
            <a:r>
              <a:rPr lang="ru-RU" sz="18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323850" y="260350"/>
            <a:ext cx="8496300" cy="647700"/>
          </a:xfrm>
        </p:spPr>
        <p:txBody>
          <a:bodyPr/>
          <a:lstStyle/>
          <a:p>
            <a:pPr algn="ctr" eaLnBrk="1" hangingPunct="1"/>
            <a:r>
              <a:rPr lang="ru-RU" b="1" dirty="0" smtClean="0">
                <a:cs typeface="Tunga" pitchFamily="34" charset="0"/>
              </a:rPr>
              <a:t>Срок хранения </a:t>
            </a:r>
            <a:r>
              <a:rPr lang="ru-RU" b="1" dirty="0" smtClean="0">
                <a:cs typeface="Tunga" pitchFamily="34" charset="0"/>
              </a:rPr>
              <a:t>персональных данных</a:t>
            </a:r>
            <a:endParaRPr lang="ru-RU" dirty="0" smtClean="0">
              <a:cs typeface="Tunga" pitchFamily="34" charset="0"/>
            </a:endParaRPr>
          </a:p>
        </p:txBody>
      </p:sp>
      <p:sp>
        <p:nvSpPr>
          <p:cNvPr id="26627" name="Объект 2"/>
          <p:cNvSpPr>
            <a:spLocks noGrp="1"/>
          </p:cNvSpPr>
          <p:nvPr>
            <p:ph sz="quarter" idx="13"/>
          </p:nvPr>
        </p:nvSpPr>
        <p:spPr>
          <a:xfrm>
            <a:off x="457200" y="1268413"/>
            <a:ext cx="8229600" cy="5329237"/>
          </a:xfrm>
        </p:spPr>
        <p:txBody>
          <a:bodyPr/>
          <a:lstStyle/>
          <a:p>
            <a:pPr indent="-173736" eaLnBrk="1" fontAlgn="auto" hangingPunct="1">
              <a:spcAft>
                <a:spcPts val="0"/>
              </a:spcAft>
              <a:buFont typeface="Arial" pitchFamily="34" charset="0"/>
              <a:buChar char="•"/>
              <a:defRPr/>
            </a:pPr>
            <a:r>
              <a:rPr lang="ru-RU" sz="1800" dirty="0" smtClean="0"/>
              <a:t>Личные дела руководителя организации, членов руководящих, исполнительных, контрольных органов, работников, имеющих государственные и иные звания, премии, награды, степени и звания, хранятся </a:t>
            </a:r>
            <a:r>
              <a:rPr lang="ru-RU" sz="1800" b="1" dirty="0" smtClean="0"/>
              <a:t>постоянно</a:t>
            </a:r>
            <a:r>
              <a:rPr lang="ru-RU" sz="1800" dirty="0" smtClean="0"/>
              <a:t>.</a:t>
            </a:r>
          </a:p>
          <a:p>
            <a:pPr indent="-173736" eaLnBrk="1" fontAlgn="auto" hangingPunct="1">
              <a:spcAft>
                <a:spcPts val="0"/>
              </a:spcAft>
              <a:buFont typeface="Arial" pitchFamily="34" charset="0"/>
              <a:buChar char="•"/>
              <a:defRPr/>
            </a:pPr>
            <a:r>
              <a:rPr lang="ru-RU" sz="1800" dirty="0" smtClean="0"/>
              <a:t>Личные дела иных работников </a:t>
            </a:r>
            <a:r>
              <a:rPr lang="ru-RU" sz="1800" b="1" dirty="0" smtClean="0"/>
              <a:t>75</a:t>
            </a:r>
            <a:r>
              <a:rPr lang="ru-RU" sz="1800" dirty="0" smtClean="0"/>
              <a:t> лет. </a:t>
            </a:r>
          </a:p>
          <a:p>
            <a:pPr indent="-173736" eaLnBrk="1" fontAlgn="auto" hangingPunct="1">
              <a:spcAft>
                <a:spcPts val="0"/>
              </a:spcAft>
              <a:buFont typeface="Arial" pitchFamily="34" charset="0"/>
              <a:buChar char="•"/>
              <a:defRPr/>
            </a:pPr>
            <a:r>
              <a:rPr lang="ru-RU" sz="1800" dirty="0" smtClean="0"/>
              <a:t>Трудовые договоры, соглашения, не вошедшие в состав личных дел, должны храниться </a:t>
            </a:r>
            <a:r>
              <a:rPr lang="ru-RU" sz="1800" b="1" dirty="0" smtClean="0"/>
              <a:t>75</a:t>
            </a:r>
            <a:r>
              <a:rPr lang="ru-RU" sz="1800" dirty="0" smtClean="0"/>
              <a:t> лет. </a:t>
            </a:r>
          </a:p>
          <a:p>
            <a:pPr indent="-173736" eaLnBrk="1" fontAlgn="auto" hangingPunct="1">
              <a:spcAft>
                <a:spcPts val="0"/>
              </a:spcAft>
              <a:buFont typeface="Arial" pitchFamily="34" charset="0"/>
              <a:buChar char="•"/>
              <a:defRPr/>
            </a:pPr>
            <a:r>
              <a:rPr lang="ru-RU" sz="1800" dirty="0" smtClean="0"/>
              <a:t>Личные карточки </a:t>
            </a:r>
            <a:r>
              <a:rPr lang="ru-RU" sz="1800" b="1" dirty="0" smtClean="0"/>
              <a:t>75</a:t>
            </a:r>
            <a:r>
              <a:rPr lang="ru-RU" sz="1800" dirty="0" smtClean="0"/>
              <a:t> лет.</a:t>
            </a:r>
          </a:p>
          <a:p>
            <a:pPr indent="-173736" eaLnBrk="1" fontAlgn="auto" hangingPunct="1">
              <a:spcAft>
                <a:spcPts val="0"/>
              </a:spcAft>
              <a:buFont typeface="Arial" pitchFamily="34" charset="0"/>
              <a:buChar char="•"/>
              <a:defRPr/>
            </a:pPr>
            <a:r>
              <a:rPr lang="ru-RU" sz="1800" dirty="0" smtClean="0"/>
              <a:t>Невостребованные трудовые книжки </a:t>
            </a:r>
            <a:r>
              <a:rPr lang="ru-RU" sz="1800" b="1" dirty="0" smtClean="0"/>
              <a:t>75</a:t>
            </a:r>
            <a:r>
              <a:rPr lang="ru-RU" sz="1800" dirty="0" smtClean="0"/>
              <a:t> лет.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7200" y="198438"/>
            <a:ext cx="8229600" cy="566737"/>
          </a:xfrm>
        </p:spPr>
        <p:txBody>
          <a:bodyPr>
            <a:normAutofit fontScale="90000"/>
          </a:bodyPr>
          <a:lstStyle/>
          <a:p>
            <a:pPr algn="ctr" eaLnBrk="1" fontAlgn="auto" hangingPunct="1">
              <a:spcAft>
                <a:spcPts val="0"/>
              </a:spcAft>
              <a:defRPr/>
            </a:pPr>
            <a:r>
              <a:rPr lang="ru-RU" b="1" dirty="0" smtClean="0"/>
              <a:t>Получение </a:t>
            </a:r>
            <a:r>
              <a:rPr lang="ru-RU" b="1" dirty="0" smtClean="0"/>
              <a:t>персональных данных</a:t>
            </a:r>
            <a:r>
              <a:rPr lang="ru-RU" b="1" dirty="0" smtClean="0"/>
              <a:t>:</a:t>
            </a:r>
            <a:endParaRPr lang="ru-RU" b="1" dirty="0" smtClean="0"/>
          </a:p>
        </p:txBody>
      </p:sp>
      <p:sp>
        <p:nvSpPr>
          <p:cNvPr id="4" name="Объект 3"/>
          <p:cNvSpPr>
            <a:spLocks noGrp="1"/>
          </p:cNvSpPr>
          <p:nvPr>
            <p:ph sz="quarter" idx="13"/>
          </p:nvPr>
        </p:nvSpPr>
        <p:spPr>
          <a:xfrm>
            <a:off x="276225" y="2276475"/>
            <a:ext cx="4251325" cy="3959225"/>
          </a:xfrm>
        </p:spPr>
        <p:txBody>
          <a:bodyPr/>
          <a:lstStyle/>
          <a:p>
            <a:pPr indent="-173736" eaLnBrk="1" fontAlgn="auto" hangingPunct="1">
              <a:spcAft>
                <a:spcPts val="0"/>
              </a:spcAft>
              <a:buFont typeface="Arial" pitchFamily="34" charset="0"/>
              <a:buChar char="•"/>
              <a:defRPr/>
            </a:pPr>
            <a:r>
              <a:rPr lang="ru-RU" dirty="0" smtClean="0"/>
              <a:t>В силу в силу п. 2 ч. 2 ст. 6 Закона о персональных данных согласие работника не требуется, т.к. обработка таких данных осуществляется в целях исполнения договора, одной из сторон которого является субъект персональных данных (</a:t>
            </a:r>
            <a:r>
              <a:rPr lang="ru-RU" dirty="0" smtClean="0">
                <a:solidFill>
                  <a:srgbClr val="C00000"/>
                </a:solidFill>
              </a:rPr>
              <a:t>трудовой договор</a:t>
            </a:r>
            <a:r>
              <a:rPr lang="ru-RU" dirty="0" smtClean="0"/>
              <a:t>)</a:t>
            </a:r>
          </a:p>
          <a:p>
            <a:pPr indent="-173736" eaLnBrk="1" fontAlgn="auto" hangingPunct="1">
              <a:spcAft>
                <a:spcPts val="0"/>
              </a:spcAft>
              <a:buFont typeface="Arial" pitchFamily="34" charset="0"/>
              <a:buChar char="•"/>
              <a:defRPr/>
            </a:pPr>
            <a:endParaRPr lang="ru-RU" dirty="0" smtClean="0"/>
          </a:p>
        </p:txBody>
      </p:sp>
      <p:sp>
        <p:nvSpPr>
          <p:cNvPr id="7174" name="Объект 5"/>
          <p:cNvSpPr>
            <a:spLocks noGrp="1"/>
          </p:cNvSpPr>
          <p:nvPr>
            <p:ph sz="quarter" idx="14"/>
          </p:nvPr>
        </p:nvSpPr>
        <p:spPr>
          <a:xfrm>
            <a:off x="4645025" y="3357563"/>
            <a:ext cx="4041775" cy="3311525"/>
          </a:xfrm>
        </p:spPr>
        <p:txBody>
          <a:bodyPr/>
          <a:lstStyle/>
          <a:p>
            <a:pPr indent="-173736" eaLnBrk="1" fontAlgn="auto" hangingPunct="1">
              <a:spcAft>
                <a:spcPts val="0"/>
              </a:spcAft>
              <a:buFont typeface="Arial" pitchFamily="34" charset="0"/>
              <a:buChar char="•"/>
              <a:defRPr/>
            </a:pPr>
            <a:r>
              <a:rPr lang="ru-RU" sz="1600" dirty="0" smtClean="0"/>
              <a:t>Согласно п. 3 ст. 86 ТК РФ работник должен быть </a:t>
            </a:r>
            <a:r>
              <a:rPr lang="ru-RU" sz="1600" dirty="0" smtClean="0">
                <a:solidFill>
                  <a:srgbClr val="0070C0"/>
                </a:solidFill>
                <a:hlinkClick r:id="rId2" action="ppaction://hlinkfile"/>
              </a:rPr>
              <a:t>уведомлен</a:t>
            </a:r>
            <a:r>
              <a:rPr lang="ru-RU" sz="1600" dirty="0" smtClean="0">
                <a:solidFill>
                  <a:srgbClr val="0070C0"/>
                </a:solidFill>
              </a:rPr>
              <a:t> </a:t>
            </a:r>
            <a:r>
              <a:rPr lang="ru-RU" sz="1600" dirty="0" smtClean="0"/>
              <a:t>об этом заранее и от него должно быть получено письменное </a:t>
            </a:r>
            <a:r>
              <a:rPr lang="ru-RU" sz="1600" dirty="0" smtClean="0">
                <a:hlinkClick r:id="rId3" action="ppaction://hlinkfile"/>
              </a:rPr>
              <a:t>согласие</a:t>
            </a:r>
            <a:r>
              <a:rPr lang="ru-RU" sz="1600" dirty="0" smtClean="0"/>
              <a:t>. Работодатель должен сообщить работнику о целях, предполагаемых источниках и способах получения </a:t>
            </a:r>
            <a:r>
              <a:rPr lang="ru-RU" sz="1600" dirty="0" smtClean="0"/>
              <a:t>персональных данных</a:t>
            </a:r>
            <a:r>
              <a:rPr lang="ru-RU" sz="1600" dirty="0" smtClean="0"/>
              <a:t>, </a:t>
            </a:r>
            <a:r>
              <a:rPr lang="ru-RU" sz="1600" dirty="0" smtClean="0"/>
              <a:t>а также о характере таких данных и последствиях отказа работника дать письменное согласие на их получение. </a:t>
            </a:r>
          </a:p>
        </p:txBody>
      </p:sp>
      <p:sp>
        <p:nvSpPr>
          <p:cNvPr id="7171" name="Текст 2"/>
          <p:cNvSpPr>
            <a:spLocks noGrp="1"/>
          </p:cNvSpPr>
          <p:nvPr>
            <p:ph type="body" sz="half" idx="2"/>
          </p:nvPr>
        </p:nvSpPr>
        <p:spPr>
          <a:xfrm>
            <a:off x="276225" y="1624013"/>
            <a:ext cx="4248150" cy="509587"/>
          </a:xfrm>
        </p:spPr>
        <p:txBody>
          <a:bodyPr/>
          <a:lstStyle/>
          <a:p>
            <a:pPr eaLnBrk="1" fontAlgn="auto" hangingPunct="1">
              <a:spcAft>
                <a:spcPts val="0"/>
              </a:spcAft>
              <a:buFont typeface="Arial" pitchFamily="34" charset="0"/>
              <a:buNone/>
              <a:defRPr/>
            </a:pPr>
            <a:r>
              <a:rPr lang="ru-RU" dirty="0" smtClean="0"/>
              <a:t>Если лично от работника:</a:t>
            </a:r>
          </a:p>
        </p:txBody>
      </p:sp>
      <p:sp>
        <p:nvSpPr>
          <p:cNvPr id="5" name="Текст 4"/>
          <p:cNvSpPr>
            <a:spLocks noGrp="1"/>
          </p:cNvSpPr>
          <p:nvPr>
            <p:ph type="body" sz="half" idx="15"/>
          </p:nvPr>
        </p:nvSpPr>
        <p:spPr>
          <a:xfrm>
            <a:off x="4645025" y="1679575"/>
            <a:ext cx="4041775" cy="1604963"/>
          </a:xfrm>
        </p:spPr>
        <p:txBody>
          <a:bodyPr>
            <a:normAutofit lnSpcReduction="10000"/>
          </a:bodyPr>
          <a:lstStyle/>
          <a:p>
            <a:pPr eaLnBrk="1" fontAlgn="auto" hangingPunct="1">
              <a:spcAft>
                <a:spcPts val="0"/>
              </a:spcAft>
              <a:buFont typeface="Arial" pitchFamily="34" charset="0"/>
              <a:buNone/>
              <a:defRPr/>
            </a:pPr>
            <a:r>
              <a:rPr lang="ru-RU" dirty="0" smtClean="0"/>
              <a:t>Если от третьих лиц (запрашиваем у предыдущего работодателя либо новый работодатель спрашивает о нашем бывшем работнике):</a:t>
            </a:r>
          </a:p>
        </p:txBody>
      </p:sp>
      <p:sp>
        <p:nvSpPr>
          <p:cNvPr id="9" name="Стрелка вправо 8"/>
          <p:cNvSpPr/>
          <p:nvPr/>
        </p:nvSpPr>
        <p:spPr>
          <a:xfrm rot="1949797">
            <a:off x="5060950" y="1017588"/>
            <a:ext cx="1603375" cy="433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трелка вправо 9"/>
          <p:cNvSpPr/>
          <p:nvPr/>
        </p:nvSpPr>
        <p:spPr>
          <a:xfrm rot="8860939">
            <a:off x="2509838" y="987425"/>
            <a:ext cx="1636712" cy="433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 name="Прямая соединительная линия 2"/>
          <p:cNvCxnSpPr/>
          <p:nvPr/>
        </p:nvCxnSpPr>
        <p:spPr>
          <a:xfrm flipV="1">
            <a:off x="4500563" y="1700213"/>
            <a:ext cx="0" cy="4752975"/>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pPr algn="ctr"/>
            <a:r>
              <a:rPr lang="ru-RU" b="1" dirty="0" smtClean="0"/>
              <a:t>Обязательство о неразглашении</a:t>
            </a:r>
          </a:p>
        </p:txBody>
      </p:sp>
      <p:sp>
        <p:nvSpPr>
          <p:cNvPr id="20483" name="Объект 2"/>
          <p:cNvSpPr>
            <a:spLocks noGrp="1"/>
          </p:cNvSpPr>
          <p:nvPr>
            <p:ph sz="quarter" idx="13"/>
          </p:nvPr>
        </p:nvSpPr>
        <p:spPr/>
        <p:txBody>
          <a:bodyPr/>
          <a:lstStyle/>
          <a:p>
            <a:r>
              <a:rPr lang="ru-RU" dirty="0" smtClean="0"/>
              <a:t>	Работники, которые имеют доступ </a:t>
            </a:r>
            <a:r>
              <a:rPr lang="ru-RU" dirty="0" smtClean="0"/>
              <a:t>к персональным данным </a:t>
            </a:r>
            <a:r>
              <a:rPr lang="ru-RU" dirty="0" smtClean="0"/>
              <a:t>других работников, обязаны не разглашать эти данные, которые стали им известны в связи с выполнением ими трудовых обязанностей. 	Работодатель должен оформить с работниками, которые в силу своих должностных обязанностей имеют доступ к персональным данным других работников, </a:t>
            </a:r>
            <a:r>
              <a:rPr lang="ru-RU" dirty="0" smtClean="0">
                <a:hlinkClick r:id="rId2" action="ppaction://hlinkfile"/>
              </a:rPr>
              <a:t>обязательство об их неразглашении</a:t>
            </a:r>
            <a:r>
              <a:rPr lang="ru-RU" dirty="0" smtClean="0"/>
              <a:t>.</a:t>
            </a:r>
          </a:p>
          <a:p>
            <a:endParaRPr lang="ru-R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57200" y="-26988"/>
            <a:ext cx="8229600" cy="863601"/>
          </a:xfrm>
        </p:spPr>
        <p:txBody>
          <a:bodyPr/>
          <a:lstStyle/>
          <a:p>
            <a:pPr algn="ctr" eaLnBrk="1" hangingPunct="1"/>
            <a:r>
              <a:rPr lang="ru-RU" b="1" dirty="0" smtClean="0">
                <a:cs typeface="Tunga" pitchFamily="34" charset="0"/>
              </a:rPr>
              <a:t>Журналы учета </a:t>
            </a:r>
            <a:r>
              <a:rPr lang="ru-RU" b="1" dirty="0" smtClean="0">
                <a:cs typeface="Tunga" pitchFamily="34" charset="0"/>
              </a:rPr>
              <a:t>персональных данных</a:t>
            </a:r>
            <a:endParaRPr lang="ru-RU" b="1" dirty="0" smtClean="0">
              <a:cs typeface="Tunga" pitchFamily="34" charset="0"/>
            </a:endParaRPr>
          </a:p>
        </p:txBody>
      </p:sp>
      <p:sp>
        <p:nvSpPr>
          <p:cNvPr id="15364" name="Объект 3"/>
          <p:cNvSpPr>
            <a:spLocks noGrp="1"/>
          </p:cNvSpPr>
          <p:nvPr>
            <p:ph sz="quarter" idx="13"/>
          </p:nvPr>
        </p:nvSpPr>
        <p:spPr>
          <a:xfrm>
            <a:off x="457200" y="1628775"/>
            <a:ext cx="4040188" cy="3951288"/>
          </a:xfrm>
        </p:spPr>
        <p:txBody>
          <a:bodyPr/>
          <a:lstStyle/>
          <a:p>
            <a:pPr indent="-173736" eaLnBrk="1" fontAlgn="auto" hangingPunct="1">
              <a:spcAft>
                <a:spcPts val="0"/>
              </a:spcAft>
              <a:buFont typeface="Arial" pitchFamily="34" charset="0"/>
              <a:buChar char="•"/>
              <a:defRPr/>
            </a:pPr>
            <a:r>
              <a:rPr lang="ru-RU" sz="2200" dirty="0" smtClean="0"/>
              <a:t>Дата выдачи и возврата</a:t>
            </a:r>
          </a:p>
          <a:p>
            <a:pPr indent="-173736" eaLnBrk="1" fontAlgn="auto" hangingPunct="1">
              <a:spcAft>
                <a:spcPts val="0"/>
              </a:spcAft>
              <a:buFont typeface="Arial" pitchFamily="34" charset="0"/>
              <a:buChar char="•"/>
              <a:defRPr/>
            </a:pPr>
            <a:r>
              <a:rPr lang="ru-RU" sz="2200" dirty="0" smtClean="0"/>
              <a:t>Срок пользования</a:t>
            </a:r>
          </a:p>
          <a:p>
            <a:pPr indent="-173736" eaLnBrk="1" fontAlgn="auto" hangingPunct="1">
              <a:spcAft>
                <a:spcPts val="0"/>
              </a:spcAft>
              <a:buFont typeface="Arial" pitchFamily="34" charset="0"/>
              <a:buChar char="•"/>
              <a:defRPr/>
            </a:pPr>
            <a:r>
              <a:rPr lang="ru-RU" sz="2200" dirty="0" smtClean="0"/>
              <a:t>Цели выдачи</a:t>
            </a:r>
          </a:p>
          <a:p>
            <a:pPr indent="-173736" eaLnBrk="1" fontAlgn="auto" hangingPunct="1">
              <a:spcAft>
                <a:spcPts val="0"/>
              </a:spcAft>
              <a:buFont typeface="Arial" pitchFamily="34" charset="0"/>
              <a:buChar char="•"/>
              <a:defRPr/>
            </a:pPr>
            <a:r>
              <a:rPr lang="ru-RU" sz="2200" dirty="0" smtClean="0"/>
              <a:t>Наименование выдаваемых документов (дел).</a:t>
            </a:r>
          </a:p>
        </p:txBody>
      </p:sp>
      <p:sp>
        <p:nvSpPr>
          <p:cNvPr id="15366" name="Объект 5"/>
          <p:cNvSpPr>
            <a:spLocks noGrp="1"/>
          </p:cNvSpPr>
          <p:nvPr>
            <p:ph sz="quarter" idx="14"/>
          </p:nvPr>
        </p:nvSpPr>
        <p:spPr>
          <a:xfrm>
            <a:off x="4645025" y="1628775"/>
            <a:ext cx="4041775" cy="3529013"/>
          </a:xfrm>
        </p:spPr>
        <p:txBody>
          <a:bodyPr/>
          <a:lstStyle/>
          <a:p>
            <a:pPr indent="-173736" eaLnBrk="1" fontAlgn="auto" hangingPunct="1">
              <a:spcAft>
                <a:spcPts val="0"/>
              </a:spcAft>
              <a:buFont typeface="Arial" pitchFamily="34" charset="0"/>
              <a:buChar char="•"/>
              <a:defRPr/>
            </a:pPr>
            <a:r>
              <a:rPr lang="ru-RU" sz="1800" dirty="0" smtClean="0"/>
              <a:t>Регистрация поступающих запросов</a:t>
            </a:r>
          </a:p>
          <a:p>
            <a:pPr indent="-173736" eaLnBrk="1" fontAlgn="auto" hangingPunct="1">
              <a:spcAft>
                <a:spcPts val="0"/>
              </a:spcAft>
              <a:buFont typeface="Arial" pitchFamily="34" charset="0"/>
              <a:buChar char="•"/>
              <a:defRPr/>
            </a:pPr>
            <a:r>
              <a:rPr lang="ru-RU" sz="1800" dirty="0" smtClean="0"/>
              <a:t>Сведения о лице, направившем запрос</a:t>
            </a:r>
          </a:p>
          <a:p>
            <a:pPr indent="-173736" eaLnBrk="1" fontAlgn="auto" hangingPunct="1">
              <a:spcAft>
                <a:spcPts val="0"/>
              </a:spcAft>
              <a:buFont typeface="Arial" pitchFamily="34" charset="0"/>
              <a:buChar char="•"/>
              <a:defRPr/>
            </a:pPr>
            <a:r>
              <a:rPr lang="ru-RU" sz="1800" dirty="0" smtClean="0"/>
              <a:t>Дата передачи </a:t>
            </a:r>
            <a:r>
              <a:rPr lang="ru-RU" sz="1800" dirty="0" smtClean="0"/>
              <a:t>персональных данных</a:t>
            </a:r>
            <a:r>
              <a:rPr lang="ru-RU" sz="1800" dirty="0" smtClean="0"/>
              <a:t> </a:t>
            </a:r>
            <a:r>
              <a:rPr lang="ru-RU" sz="1800" dirty="0" smtClean="0"/>
              <a:t>или уведомления об отказе в их предоставлении</a:t>
            </a:r>
          </a:p>
          <a:p>
            <a:pPr indent="-173736" eaLnBrk="1" fontAlgn="auto" hangingPunct="1">
              <a:spcAft>
                <a:spcPts val="0"/>
              </a:spcAft>
              <a:buFont typeface="Arial" pitchFamily="34" charset="0"/>
              <a:buChar char="•"/>
              <a:defRPr/>
            </a:pPr>
            <a:r>
              <a:rPr lang="ru-RU" sz="1800" dirty="0" smtClean="0"/>
              <a:t>Какая именно информация была передана</a:t>
            </a:r>
          </a:p>
          <a:p>
            <a:pPr indent="-173736" eaLnBrk="1" fontAlgn="auto" hangingPunct="1">
              <a:spcAft>
                <a:spcPts val="0"/>
              </a:spcAft>
              <a:buFont typeface="Arial" pitchFamily="34" charset="0"/>
              <a:buChar char="•"/>
              <a:defRPr/>
            </a:pPr>
            <a:r>
              <a:rPr lang="ru-RU" sz="1800" dirty="0" smtClean="0">
                <a:hlinkClick r:id="rId2" action="ppaction://hlinksldjump"/>
              </a:rPr>
              <a:t>Основание</a:t>
            </a:r>
            <a:r>
              <a:rPr lang="ru-RU" sz="1800" dirty="0" smtClean="0"/>
              <a:t> для передачи информации</a:t>
            </a:r>
          </a:p>
        </p:txBody>
      </p:sp>
      <p:sp>
        <p:nvSpPr>
          <p:cNvPr id="3" name="Текст 2"/>
          <p:cNvSpPr>
            <a:spLocks noGrp="1"/>
          </p:cNvSpPr>
          <p:nvPr>
            <p:ph type="body" sz="half" idx="2"/>
          </p:nvPr>
        </p:nvSpPr>
        <p:spPr>
          <a:xfrm>
            <a:off x="457200" y="844550"/>
            <a:ext cx="4040188" cy="639763"/>
          </a:xfrm>
        </p:spPr>
        <p:txBody>
          <a:bodyPr/>
          <a:lstStyle/>
          <a:p>
            <a:pPr eaLnBrk="1" fontAlgn="auto" hangingPunct="1">
              <a:spcAft>
                <a:spcPts val="0"/>
              </a:spcAft>
              <a:buFont typeface="Arial" pitchFamily="34" charset="0"/>
              <a:buNone/>
              <a:defRPr/>
            </a:pPr>
            <a:r>
              <a:rPr lang="ru-RU" dirty="0" smtClean="0"/>
              <a:t>Учёт внутреннего </a:t>
            </a:r>
            <a:r>
              <a:rPr lang="ru-RU" dirty="0" smtClean="0"/>
              <a:t>доступа</a:t>
            </a:r>
            <a:endParaRPr lang="ru-RU" dirty="0" smtClean="0"/>
          </a:p>
        </p:txBody>
      </p:sp>
      <p:sp>
        <p:nvSpPr>
          <p:cNvPr id="5" name="Текст 4"/>
          <p:cNvSpPr>
            <a:spLocks noGrp="1"/>
          </p:cNvSpPr>
          <p:nvPr>
            <p:ph type="body" sz="half" idx="15"/>
          </p:nvPr>
        </p:nvSpPr>
        <p:spPr>
          <a:xfrm>
            <a:off x="4645025" y="908050"/>
            <a:ext cx="4041775" cy="639763"/>
          </a:xfrm>
        </p:spPr>
        <p:txBody>
          <a:bodyPr>
            <a:normAutofit fontScale="70000" lnSpcReduction="20000"/>
          </a:bodyPr>
          <a:lstStyle/>
          <a:p>
            <a:pPr eaLnBrk="1" fontAlgn="auto" hangingPunct="1">
              <a:spcAft>
                <a:spcPts val="0"/>
              </a:spcAft>
              <a:buFont typeface="Arial" pitchFamily="34" charset="0"/>
              <a:buNone/>
              <a:defRPr/>
            </a:pPr>
            <a:r>
              <a:rPr lang="ru-RU" dirty="0" smtClean="0"/>
              <a:t>Журнал учёта выдачи </a:t>
            </a:r>
            <a:r>
              <a:rPr lang="ru-RU" dirty="0" smtClean="0"/>
              <a:t>персональных данных </a:t>
            </a:r>
            <a:r>
              <a:rPr lang="ru-RU" dirty="0" smtClean="0"/>
              <a:t>работников </a:t>
            </a:r>
            <a:r>
              <a:rPr lang="ru-RU" dirty="0" smtClean="0"/>
              <a:t>организациям и госорганам</a:t>
            </a:r>
          </a:p>
        </p:txBody>
      </p:sp>
      <p:sp>
        <p:nvSpPr>
          <p:cNvPr id="20487" name="TextBox 6"/>
          <p:cNvSpPr txBox="1">
            <a:spLocks noChangeArrowheads="1"/>
          </p:cNvSpPr>
          <p:nvPr/>
        </p:nvSpPr>
        <p:spPr bwMode="auto">
          <a:xfrm>
            <a:off x="0" y="5084763"/>
            <a:ext cx="9144000" cy="1477328"/>
          </a:xfrm>
          <a:prstGeom prst="rect">
            <a:avLst/>
          </a:prstGeom>
          <a:noFill/>
          <a:ln w="9525">
            <a:noFill/>
            <a:miter lim="800000"/>
            <a:headEnd/>
            <a:tailEnd/>
          </a:ln>
        </p:spPr>
        <p:txBody>
          <a:bodyPr>
            <a:spAutoFit/>
          </a:bodyPr>
          <a:lstStyle/>
          <a:p>
            <a:pPr algn="just"/>
            <a:r>
              <a:rPr lang="ru-RU" dirty="0"/>
              <a:t>Система учета </a:t>
            </a:r>
            <a:r>
              <a:rPr lang="ru-RU" dirty="0" smtClean="0"/>
              <a:t>персональных данных работников</a:t>
            </a:r>
            <a:r>
              <a:rPr lang="ru-RU" dirty="0" smtClean="0"/>
              <a:t> </a:t>
            </a:r>
            <a:r>
              <a:rPr lang="ru-RU" dirty="0"/>
              <a:t>также может предусматривать проведение регулярных проверок наличия документов и других носителей информации, содержащих </a:t>
            </a:r>
            <a:r>
              <a:rPr lang="ru-RU" dirty="0" smtClean="0"/>
              <a:t>персональные данные</a:t>
            </a:r>
            <a:r>
              <a:rPr lang="ru-RU" dirty="0" smtClean="0"/>
              <a:t> </a:t>
            </a:r>
            <a:r>
              <a:rPr lang="ru-RU" dirty="0"/>
              <a:t>работников, а также устанавливать порядок работы с ними. В этой связи необходимо ведение </a:t>
            </a:r>
            <a:r>
              <a:rPr lang="ru-RU" b="1" dirty="0"/>
              <a:t>журнала проверок </a:t>
            </a:r>
            <a:r>
              <a:rPr lang="ru-RU" dirty="0"/>
              <a:t>наличия документов, содержащих </a:t>
            </a:r>
            <a:r>
              <a:rPr lang="ru-RU" dirty="0" smtClean="0"/>
              <a:t>персональные данные</a:t>
            </a:r>
            <a:r>
              <a:rPr lang="ru-RU" dirty="0" smtClean="0"/>
              <a:t> </a:t>
            </a:r>
            <a:r>
              <a:rPr lang="ru-RU" dirty="0"/>
              <a:t>работника.</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p:txBody>
          <a:bodyPr>
            <a:normAutofit fontScale="90000"/>
          </a:bodyPr>
          <a:lstStyle/>
          <a:p>
            <a:pPr algn="ctr"/>
            <a:r>
              <a:rPr lang="ru-RU" b="1" dirty="0" smtClean="0"/>
              <a:t>Оформление согласия работника на передачу его </a:t>
            </a:r>
            <a:r>
              <a:rPr lang="ru-RU" b="1" dirty="0" smtClean="0"/>
              <a:t>персональных данных</a:t>
            </a:r>
            <a:endParaRPr lang="ru-RU" b="1" dirty="0" smtClean="0"/>
          </a:p>
        </p:txBody>
      </p:sp>
      <p:sp>
        <p:nvSpPr>
          <p:cNvPr id="30723" name="Объект 2"/>
          <p:cNvSpPr>
            <a:spLocks noGrp="1"/>
          </p:cNvSpPr>
          <p:nvPr>
            <p:ph sz="quarter" idx="13"/>
          </p:nvPr>
        </p:nvSpPr>
        <p:spPr/>
        <p:txBody>
          <a:bodyPr/>
          <a:lstStyle/>
          <a:p>
            <a:r>
              <a:rPr lang="ru-RU" dirty="0" smtClean="0"/>
              <a:t>	</a:t>
            </a:r>
          </a:p>
          <a:p>
            <a:endParaRPr lang="ru-RU" dirty="0" smtClean="0"/>
          </a:p>
          <a:p>
            <a:r>
              <a:rPr lang="ru-RU" dirty="0" smtClean="0"/>
              <a:t>	Для передачи </a:t>
            </a:r>
            <a:r>
              <a:rPr lang="ru-RU" dirty="0" smtClean="0"/>
              <a:t>персональных данных</a:t>
            </a:r>
            <a:r>
              <a:rPr lang="ru-RU" dirty="0" smtClean="0"/>
              <a:t> </a:t>
            </a:r>
            <a:r>
              <a:rPr lang="ru-RU" dirty="0" smtClean="0"/>
              <a:t>необходимо </a:t>
            </a:r>
            <a:r>
              <a:rPr lang="ru-RU" dirty="0" smtClean="0">
                <a:hlinkClick r:id="rId2" action="ppaction://hlinkfile"/>
              </a:rPr>
              <a:t>письменное согласие</a:t>
            </a:r>
            <a:r>
              <a:rPr lang="ru-RU" dirty="0" smtClean="0"/>
              <a:t> работника. Из документа должно быть понятно, кому будут передаваться </a:t>
            </a:r>
            <a:r>
              <a:rPr lang="ru-RU" dirty="0" smtClean="0"/>
              <a:t>персональные данные </a:t>
            </a:r>
            <a:r>
              <a:rPr lang="ru-RU" dirty="0" smtClean="0"/>
              <a:t>работника </a:t>
            </a:r>
            <a:r>
              <a:rPr lang="ru-RU" dirty="0" smtClean="0"/>
              <a:t>и с какой целью.  В соответствии со ст. 88 ТК РФ работодатель </a:t>
            </a:r>
            <a:r>
              <a:rPr lang="ru-RU" dirty="0" smtClean="0">
                <a:hlinkClick r:id="rId3" action="ppaction://hlinkfile"/>
              </a:rPr>
              <a:t>обязан предупредить лиц</a:t>
            </a:r>
            <a:r>
              <a:rPr lang="ru-RU" dirty="0" smtClean="0"/>
              <a:t>, получающих </a:t>
            </a:r>
            <a:r>
              <a:rPr lang="ru-RU" dirty="0" smtClean="0"/>
              <a:t>персональные данные</a:t>
            </a:r>
            <a:r>
              <a:rPr lang="ru-RU" dirty="0" smtClean="0"/>
              <a:t>, </a:t>
            </a:r>
            <a:r>
              <a:rPr lang="ru-RU" dirty="0" smtClean="0"/>
              <a:t>о том, что данные сведения могут быть использованы лишь в целях, для которых они сообщены, и требовать от этих лиц подтверждения того, что это правило соблюдено.</a:t>
            </a:r>
          </a:p>
          <a:p>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323850" y="404813"/>
            <a:ext cx="8496300" cy="1223962"/>
          </a:xfrm>
        </p:spPr>
        <p:txBody>
          <a:bodyPr>
            <a:normAutofit fontScale="90000"/>
          </a:bodyPr>
          <a:lstStyle/>
          <a:p>
            <a:pPr algn="ctr" eaLnBrk="1" fontAlgn="auto" hangingPunct="1">
              <a:spcAft>
                <a:spcPts val="0"/>
              </a:spcAft>
              <a:defRPr/>
            </a:pPr>
            <a:r>
              <a:rPr lang="ru-RU" sz="3200" b="1" dirty="0" smtClean="0"/>
              <a:t>Последствия </a:t>
            </a:r>
            <a:r>
              <a:rPr lang="ru-RU" sz="3200" b="1" dirty="0" smtClean="0"/>
              <a:t>передачи персональных данных </a:t>
            </a:r>
            <a:r>
              <a:rPr lang="ru-RU" sz="3200" b="1" dirty="0" smtClean="0"/>
              <a:t>работника без его согласия в случае, когда такое согласие обязательно</a:t>
            </a:r>
            <a:endParaRPr lang="ru-RU" sz="3200" dirty="0" smtClean="0"/>
          </a:p>
        </p:txBody>
      </p:sp>
      <p:sp>
        <p:nvSpPr>
          <p:cNvPr id="31747" name="Объект 2"/>
          <p:cNvSpPr>
            <a:spLocks noGrp="1"/>
          </p:cNvSpPr>
          <p:nvPr>
            <p:ph sz="quarter" idx="13"/>
          </p:nvPr>
        </p:nvSpPr>
        <p:spPr>
          <a:xfrm>
            <a:off x="457200" y="1844675"/>
            <a:ext cx="8229600" cy="4752975"/>
          </a:xfrm>
        </p:spPr>
        <p:txBody>
          <a:bodyPr/>
          <a:lstStyle/>
          <a:p>
            <a:pPr marL="0" indent="0" algn="just" eaLnBrk="1" fontAlgn="auto" hangingPunct="1">
              <a:spcAft>
                <a:spcPts val="0"/>
              </a:spcAft>
              <a:buFont typeface="Arial" charset="0"/>
              <a:buNone/>
              <a:defRPr/>
            </a:pPr>
            <a:r>
              <a:rPr lang="ru-RU" sz="1800" dirty="0" smtClean="0"/>
              <a:t>	В соответствии со ст. 90 ТК РФ лица, которые виновны в нарушении норм, регулирующих получение, обработку и защиту </a:t>
            </a:r>
            <a:r>
              <a:rPr lang="ru-RU" sz="1800" dirty="0" smtClean="0"/>
              <a:t>персональных данных</a:t>
            </a:r>
            <a:r>
              <a:rPr lang="ru-RU" sz="1800" dirty="0" smtClean="0"/>
              <a:t> </a:t>
            </a:r>
            <a:r>
              <a:rPr lang="ru-RU" sz="1800" dirty="0" smtClean="0"/>
              <a:t>работника, могут быть привлечены к дисциплинарной и материальной, а также к гражданско-правовой, административной и уголовной ответственности. </a:t>
            </a:r>
          </a:p>
          <a:p>
            <a:pPr marL="0" indent="0" algn="just" eaLnBrk="1" fontAlgn="auto" hangingPunct="1">
              <a:spcAft>
                <a:spcPts val="0"/>
              </a:spcAft>
              <a:buFont typeface="Arial" charset="0"/>
              <a:buNone/>
              <a:defRPr/>
            </a:pPr>
            <a:r>
              <a:rPr lang="ru-RU" sz="1800" dirty="0" smtClean="0"/>
              <a:t>	Работник может обратиться за защитой своих прав в государственные органы, к компетенции которых эти вопросы относятся (</a:t>
            </a:r>
            <a:r>
              <a:rPr lang="ru-RU" sz="1800" dirty="0" err="1" smtClean="0">
                <a:hlinkClick r:id="rId2"/>
              </a:rPr>
              <a:t>Роскомнадзор</a:t>
            </a:r>
            <a:r>
              <a:rPr lang="ru-RU" sz="1800" dirty="0" smtClean="0"/>
              <a:t>). Необходимо иметь в виду, что за нарушение законодательства о </a:t>
            </a:r>
            <a:r>
              <a:rPr lang="ru-RU" sz="1800" dirty="0" smtClean="0"/>
              <a:t>персональных данных</a:t>
            </a:r>
            <a:r>
              <a:rPr lang="ru-RU" sz="1800" dirty="0" smtClean="0"/>
              <a:t> </a:t>
            </a:r>
            <a:r>
              <a:rPr lang="ru-RU" sz="1800" dirty="0" smtClean="0"/>
              <a:t>ответственность будут нести то лицо, которое допустило нарушение (единоличный исполнительный орган), и организация в целом.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276225" y="228600"/>
            <a:ext cx="8591550" cy="1066800"/>
          </a:xfrm>
        </p:spPr>
        <p:txBody>
          <a:bodyPr>
            <a:normAutofit fontScale="90000"/>
          </a:bodyPr>
          <a:lstStyle/>
          <a:p>
            <a:pPr algn="ctr" eaLnBrk="1" hangingPunct="1">
              <a:defRPr/>
            </a:pPr>
            <a:r>
              <a:rPr lang="ru-RU" dirty="0" smtClean="0">
                <a:cs typeface="Tunga" pitchFamily="34" charset="0"/>
              </a:rPr>
              <a:t>  </a:t>
            </a:r>
            <a:r>
              <a:rPr lang="ru-RU" sz="3100" b="1" dirty="0" smtClean="0">
                <a:cs typeface="Tunga" pitchFamily="34" charset="0"/>
              </a:rPr>
              <a:t>ОТВЕТСТВЕННОСТЬ ЗА НАРУШЕНИЕ НОРМ, РЕГУЛИРУЮЩИХ ЗАЩИТУ </a:t>
            </a:r>
            <a:r>
              <a:rPr lang="ru-RU" sz="3100" b="1" dirty="0" smtClean="0">
                <a:cs typeface="Tunga" pitchFamily="34" charset="0"/>
              </a:rPr>
              <a:t>ПЕРСОНАЛЬНЫХ ДАННЫХ</a:t>
            </a:r>
            <a:endParaRPr lang="ru-RU" sz="3100" b="1" dirty="0" smtClean="0">
              <a:cs typeface="Tunga" pitchFamily="34" charset="0"/>
            </a:endParaRPr>
          </a:p>
        </p:txBody>
      </p:sp>
      <p:sp>
        <p:nvSpPr>
          <p:cNvPr id="3" name="Объект 2"/>
          <p:cNvSpPr>
            <a:spLocks noGrp="1"/>
          </p:cNvSpPr>
          <p:nvPr>
            <p:ph sz="quarter" idx="13"/>
          </p:nvPr>
        </p:nvSpPr>
        <p:spPr>
          <a:xfrm>
            <a:off x="457200" y="1600200"/>
            <a:ext cx="8229600" cy="4924425"/>
          </a:xfrm>
        </p:spPr>
        <p:txBody>
          <a:bodyPr>
            <a:noAutofit/>
          </a:bodyPr>
          <a:lstStyle/>
          <a:p>
            <a:pPr marL="0" indent="0" algn="just" eaLnBrk="1" fontAlgn="auto" hangingPunct="1">
              <a:spcAft>
                <a:spcPts val="0"/>
              </a:spcAft>
              <a:buFont typeface="Arial" pitchFamily="34" charset="0"/>
              <a:buNone/>
              <a:defRPr/>
            </a:pPr>
            <a:r>
              <a:rPr lang="ru-RU" sz="2000" dirty="0" smtClean="0"/>
              <a:t>Предупреждение или наложение административного штрафа:</a:t>
            </a:r>
          </a:p>
          <a:p>
            <a:pPr marL="457200" indent="-457200" algn="just" eaLnBrk="1" fontAlgn="auto" hangingPunct="1">
              <a:spcAft>
                <a:spcPts val="0"/>
              </a:spcAft>
              <a:buFont typeface="Arial" pitchFamily="34" charset="0"/>
              <a:buAutoNum type="arabicPeriod"/>
              <a:defRPr/>
            </a:pPr>
            <a:r>
              <a:rPr lang="ru-RU" sz="2000" dirty="0" smtClean="0"/>
              <a:t>Юридическое лицо: от 5000 до 10 000 руб.</a:t>
            </a:r>
          </a:p>
          <a:p>
            <a:pPr marL="457200" indent="-457200" algn="just" eaLnBrk="1" fontAlgn="auto" hangingPunct="1">
              <a:spcAft>
                <a:spcPts val="0"/>
              </a:spcAft>
              <a:buFont typeface="Arial" pitchFamily="34" charset="0"/>
              <a:buAutoNum type="arabicPeriod"/>
              <a:defRPr/>
            </a:pPr>
            <a:r>
              <a:rPr lang="ru-RU" sz="2000" dirty="0" smtClean="0"/>
              <a:t>Должностное лицо: от 500 до 1000 руб.;</a:t>
            </a:r>
          </a:p>
          <a:p>
            <a:pPr marL="457200" indent="-457200" algn="just" eaLnBrk="1" fontAlgn="auto" hangingPunct="1">
              <a:spcAft>
                <a:spcPts val="0"/>
              </a:spcAft>
              <a:buFont typeface="Arial" pitchFamily="34" charset="0"/>
              <a:buAutoNum type="arabicPeriod"/>
              <a:defRPr/>
            </a:pPr>
            <a:r>
              <a:rPr lang="ru-RU" sz="2000" dirty="0" smtClean="0"/>
              <a:t>Граждане: от 300 до 500 руб.;</a:t>
            </a:r>
          </a:p>
          <a:p>
            <a:pPr marL="457200" indent="-457200" algn="just" eaLnBrk="1" fontAlgn="auto" hangingPunct="1">
              <a:spcAft>
                <a:spcPts val="0"/>
              </a:spcAft>
              <a:buFont typeface="Arial" pitchFamily="34" charset="0"/>
              <a:buAutoNum type="arabicPeriod"/>
              <a:defRPr/>
            </a:pPr>
            <a:r>
              <a:rPr lang="ru-RU" sz="2000" dirty="0" smtClean="0"/>
              <a:t>Работник, имеющий доступ </a:t>
            </a:r>
            <a:r>
              <a:rPr lang="ru-RU" sz="2000" dirty="0" smtClean="0"/>
              <a:t>к </a:t>
            </a:r>
            <a:r>
              <a:rPr lang="ru-RU" sz="2000" smtClean="0"/>
              <a:t>персональным данным </a:t>
            </a:r>
            <a:r>
              <a:rPr lang="ru-RU" sz="2000" dirty="0" smtClean="0"/>
              <a:t>других работников: дисциплинарной и материальной, а также к гражданско-правовой, административной и уголовной ответственности (штраф в сумме до 200 </a:t>
            </a:r>
            <a:r>
              <a:rPr lang="ru-RU" sz="2000" dirty="0" err="1" smtClean="0"/>
              <a:t>т.р</a:t>
            </a:r>
            <a:r>
              <a:rPr lang="ru-RU" sz="2000" dirty="0" smtClean="0"/>
              <a:t>. или в размере дохода осужденного за срок до 18 мес. или обязательные работы на срок от 120 до 180 часов, либо исправительными работами на срок до одного года, либо арестом на срок до четырех месяцев.</a:t>
            </a:r>
          </a:p>
          <a:p>
            <a:pPr marL="457200" indent="-457200" algn="just" eaLnBrk="1" fontAlgn="auto" hangingPunct="1">
              <a:spcAft>
                <a:spcPts val="0"/>
              </a:spcAft>
              <a:buFont typeface="Arial" pitchFamily="34" charset="0"/>
              <a:buAutoNum type="arabicPeriod"/>
              <a:defRPr/>
            </a:pPr>
            <a:endParaRPr lang="ru-RU"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76225" y="228600"/>
            <a:ext cx="8591550" cy="1066800"/>
          </a:xfrm>
        </p:spPr>
        <p:txBody>
          <a:bodyPr/>
          <a:lstStyle/>
          <a:p>
            <a:pPr algn="ctr" eaLnBrk="1" hangingPunct="1"/>
            <a:r>
              <a:rPr lang="ru-RU" b="1" dirty="0" smtClean="0">
                <a:cs typeface="Tunga" pitchFamily="34" charset="0"/>
              </a:rPr>
              <a:t>Персональные </a:t>
            </a:r>
            <a:r>
              <a:rPr lang="ru-RU" b="1" dirty="0" smtClean="0">
                <a:cs typeface="Tunga" pitchFamily="34" charset="0"/>
              </a:rPr>
              <a:t>данные работников</a:t>
            </a:r>
            <a:endParaRPr lang="ru-RU" b="1" dirty="0" smtClean="0">
              <a:cs typeface="Tunga" pitchFamily="34" charset="0"/>
            </a:endParaRPr>
          </a:p>
        </p:txBody>
      </p:sp>
      <p:sp>
        <p:nvSpPr>
          <p:cNvPr id="3" name="Объект 2"/>
          <p:cNvSpPr>
            <a:spLocks noGrp="1"/>
          </p:cNvSpPr>
          <p:nvPr>
            <p:ph sz="quarter" idx="13"/>
          </p:nvPr>
        </p:nvSpPr>
        <p:spPr>
          <a:xfrm>
            <a:off x="457200" y="1600200"/>
            <a:ext cx="8229600" cy="4924425"/>
          </a:xfrm>
        </p:spPr>
        <p:txBody>
          <a:bodyPr>
            <a:normAutofit/>
          </a:bodyPr>
          <a:lstStyle/>
          <a:p>
            <a:pPr marL="0" indent="-173736" algn="just" eaLnBrk="1" fontAlgn="auto" hangingPunct="1">
              <a:spcAft>
                <a:spcPts val="0"/>
              </a:spcAft>
              <a:buFont typeface="Arial" pitchFamily="34" charset="0"/>
              <a:buNone/>
              <a:defRPr/>
            </a:pPr>
            <a:endParaRPr lang="ru-RU" sz="2400" dirty="0" smtClean="0">
              <a:solidFill>
                <a:schemeClr val="tx1"/>
              </a:solidFill>
            </a:endParaRPr>
          </a:p>
          <a:p>
            <a:pPr marL="0" indent="-173736" algn="just" eaLnBrk="1" fontAlgn="auto" hangingPunct="1">
              <a:spcAft>
                <a:spcPts val="0"/>
              </a:spcAft>
              <a:buFont typeface="Arial" pitchFamily="34" charset="0"/>
              <a:buNone/>
              <a:defRPr/>
            </a:pPr>
            <a:r>
              <a:rPr lang="ru-RU" sz="2400" dirty="0" smtClean="0">
                <a:solidFill>
                  <a:schemeClr val="tx1"/>
                </a:solidFill>
              </a:rPr>
              <a:t>В </a:t>
            </a:r>
            <a:r>
              <a:rPr lang="ru-RU" sz="2400" dirty="0">
                <a:solidFill>
                  <a:schemeClr val="tx1"/>
                </a:solidFill>
              </a:rPr>
              <a:t>соответствии со ст. 3 Федерального закона от 27.07.2006 N 152-ФЗ "О персональных данных" (далее - Закон о персональных данных) персональными данными является </a:t>
            </a:r>
            <a:r>
              <a:rPr lang="ru-RU" sz="2400" b="1" dirty="0">
                <a:solidFill>
                  <a:schemeClr val="tx1"/>
                </a:solidFill>
              </a:rPr>
              <a:t>любая информация, относящаяся к определенному </a:t>
            </a:r>
            <a:r>
              <a:rPr lang="ru-RU" sz="2400" b="1" dirty="0" smtClean="0">
                <a:solidFill>
                  <a:schemeClr val="tx1"/>
                </a:solidFill>
              </a:rPr>
              <a:t>физическому лицу</a:t>
            </a:r>
            <a:r>
              <a:rPr lang="ru-RU" sz="2400" dirty="0" smtClean="0">
                <a:solidFill>
                  <a:schemeClr val="tx1"/>
                </a:solidFill>
              </a:rPr>
              <a:t>, </a:t>
            </a:r>
            <a:r>
              <a:rPr lang="ru-RU" sz="2400" dirty="0">
                <a:solidFill>
                  <a:schemeClr val="tx1"/>
                </a:solidFill>
              </a:rPr>
              <a:t>в том числе его фамилия, имя, отчество, год, месяц, дата и место рождения, адрес, семейное, социальное, имущественное положение, образование, профессия, доходы и т.д.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44450"/>
            <a:ext cx="8229600" cy="711200"/>
          </a:xfrm>
        </p:spPr>
        <p:txBody>
          <a:bodyPr>
            <a:normAutofit/>
          </a:bodyPr>
          <a:lstStyle/>
          <a:p>
            <a:pPr algn="ctr" eaLnBrk="1" hangingPunct="1"/>
            <a:r>
              <a:rPr lang="ru-RU" sz="2800" b="1" dirty="0" smtClean="0">
                <a:cs typeface="Tunga" pitchFamily="34" charset="0"/>
              </a:rPr>
              <a:t>Документы, содержащие </a:t>
            </a:r>
            <a:r>
              <a:rPr lang="ru-RU" sz="2800" b="1" dirty="0" smtClean="0">
                <a:cs typeface="Tunga" pitchFamily="34" charset="0"/>
              </a:rPr>
              <a:t>персональные данные</a:t>
            </a:r>
            <a:r>
              <a:rPr lang="ru-RU" sz="2800" dirty="0" smtClean="0">
                <a:cs typeface="Tunga" pitchFamily="34" charset="0"/>
              </a:rPr>
              <a:t>:</a:t>
            </a:r>
            <a:endParaRPr lang="ru-RU" sz="2800" dirty="0" smtClean="0">
              <a:cs typeface="Tunga" pitchFamily="34" charset="0"/>
            </a:endParaRPr>
          </a:p>
        </p:txBody>
      </p:sp>
      <p:sp>
        <p:nvSpPr>
          <p:cNvPr id="5123" name="Объект 2"/>
          <p:cNvSpPr>
            <a:spLocks noGrp="1"/>
          </p:cNvSpPr>
          <p:nvPr>
            <p:ph sz="quarter" idx="13"/>
          </p:nvPr>
        </p:nvSpPr>
        <p:spPr>
          <a:xfrm>
            <a:off x="107950" y="981075"/>
            <a:ext cx="8856663" cy="5761038"/>
          </a:xfrm>
        </p:spPr>
        <p:txBody>
          <a:bodyPr>
            <a:normAutofit lnSpcReduction="10000"/>
          </a:bodyPr>
          <a:lstStyle/>
          <a:p>
            <a:pPr indent="-173736" eaLnBrk="1" fontAlgn="auto" hangingPunct="1">
              <a:spcAft>
                <a:spcPts val="0"/>
              </a:spcAft>
              <a:buClr>
                <a:srgbClr val="0070C0"/>
              </a:buClr>
              <a:buFont typeface="Arial" pitchFamily="34" charset="0"/>
              <a:buChar char="•"/>
              <a:defRPr/>
            </a:pPr>
            <a:r>
              <a:rPr lang="ru-RU" sz="1800" dirty="0" smtClean="0"/>
              <a:t>анкета, автобиография, личный листок по учету кадров, которые заполняются работником при приеме на работу.</a:t>
            </a:r>
          </a:p>
          <a:p>
            <a:pPr indent="-173736" eaLnBrk="1" fontAlgn="auto" hangingPunct="1">
              <a:spcAft>
                <a:spcPts val="0"/>
              </a:spcAft>
              <a:buClr>
                <a:srgbClr val="0070C0"/>
              </a:buClr>
              <a:buFont typeface="Arial" pitchFamily="34" charset="0"/>
              <a:buChar char="•"/>
              <a:defRPr/>
            </a:pPr>
            <a:r>
              <a:rPr lang="ru-RU" sz="1800" dirty="0" smtClean="0"/>
              <a:t>копия документа, удостоверяющего личность работника.</a:t>
            </a:r>
          </a:p>
          <a:p>
            <a:pPr indent="-173736" eaLnBrk="1" fontAlgn="auto" hangingPunct="1">
              <a:spcAft>
                <a:spcPts val="0"/>
              </a:spcAft>
              <a:buClr>
                <a:srgbClr val="0070C0"/>
              </a:buClr>
              <a:buFont typeface="Arial" pitchFamily="34" charset="0"/>
              <a:buChar char="•"/>
              <a:defRPr/>
            </a:pPr>
            <a:r>
              <a:rPr lang="ru-RU" sz="1800" b="1" dirty="0" smtClean="0"/>
              <a:t>личная карточка N Т-2. </a:t>
            </a:r>
            <a:r>
              <a:rPr lang="ru-RU" sz="1800" dirty="0" smtClean="0"/>
              <a:t>В ней указываются фамилия, имя, отчество работника, место его рождения, состав семьи, образование, а также данные документа, удостоверяющего личность, и пр.;</a:t>
            </a:r>
          </a:p>
          <a:p>
            <a:pPr indent="-173736" eaLnBrk="1" fontAlgn="auto" hangingPunct="1">
              <a:spcAft>
                <a:spcPts val="0"/>
              </a:spcAft>
              <a:buClr>
                <a:srgbClr val="0070C0"/>
              </a:buClr>
              <a:buFont typeface="Arial" pitchFamily="34" charset="0"/>
              <a:buChar char="•"/>
              <a:defRPr/>
            </a:pPr>
            <a:r>
              <a:rPr lang="ru-RU" sz="1800" dirty="0" smtClean="0"/>
              <a:t>трудовая книжка или ее копия.</a:t>
            </a:r>
          </a:p>
          <a:p>
            <a:pPr indent="-173736" eaLnBrk="1" fontAlgn="auto" hangingPunct="1">
              <a:spcAft>
                <a:spcPts val="0"/>
              </a:spcAft>
              <a:buClr>
                <a:srgbClr val="0070C0"/>
              </a:buClr>
              <a:buFont typeface="Arial" pitchFamily="34" charset="0"/>
              <a:buChar char="•"/>
              <a:defRPr/>
            </a:pPr>
            <a:r>
              <a:rPr lang="ru-RU" sz="1800" dirty="0" smtClean="0"/>
              <a:t>копии свидетельств о заключении брака, рождении детей.</a:t>
            </a:r>
          </a:p>
          <a:p>
            <a:pPr indent="-173736" eaLnBrk="1" fontAlgn="auto" hangingPunct="1">
              <a:spcAft>
                <a:spcPts val="0"/>
              </a:spcAft>
              <a:buClr>
                <a:srgbClr val="0070C0"/>
              </a:buClr>
              <a:buFont typeface="Arial" pitchFamily="34" charset="0"/>
              <a:buChar char="•"/>
              <a:defRPr/>
            </a:pPr>
            <a:r>
              <a:rPr lang="ru-RU" sz="1800" dirty="0" smtClean="0"/>
              <a:t>документы воинского учета.</a:t>
            </a:r>
          </a:p>
          <a:p>
            <a:pPr indent="-173736" eaLnBrk="1" fontAlgn="auto" hangingPunct="1">
              <a:spcAft>
                <a:spcPts val="0"/>
              </a:spcAft>
              <a:buClr>
                <a:srgbClr val="0070C0"/>
              </a:buClr>
              <a:buFont typeface="Arial" pitchFamily="34" charset="0"/>
              <a:buChar char="•"/>
              <a:defRPr/>
            </a:pPr>
            <a:r>
              <a:rPr lang="ru-RU" sz="1800" dirty="0" smtClean="0"/>
              <a:t>справка о доходах с предыдущего места работы.</a:t>
            </a:r>
          </a:p>
          <a:p>
            <a:pPr indent="-173736" eaLnBrk="1" fontAlgn="auto" hangingPunct="1">
              <a:spcAft>
                <a:spcPts val="0"/>
              </a:spcAft>
              <a:buClr>
                <a:srgbClr val="0070C0"/>
              </a:buClr>
              <a:buFont typeface="Arial" pitchFamily="34" charset="0"/>
              <a:buChar char="•"/>
              <a:defRPr/>
            </a:pPr>
            <a:r>
              <a:rPr lang="ru-RU" sz="1800" dirty="0" smtClean="0"/>
              <a:t>документы об образовании.</a:t>
            </a:r>
          </a:p>
          <a:p>
            <a:pPr indent="-173736" eaLnBrk="1" fontAlgn="auto" hangingPunct="1">
              <a:spcAft>
                <a:spcPts val="0"/>
              </a:spcAft>
              <a:buClr>
                <a:srgbClr val="0070C0"/>
              </a:buClr>
              <a:buFont typeface="Arial" pitchFamily="34" charset="0"/>
              <a:buChar char="•"/>
              <a:defRPr/>
            </a:pPr>
            <a:r>
              <a:rPr lang="ru-RU" sz="1800" dirty="0" smtClean="0"/>
              <a:t>документы обязательного пенсионного страхования.</a:t>
            </a:r>
          </a:p>
          <a:p>
            <a:pPr indent="-173736" eaLnBrk="1" fontAlgn="auto" hangingPunct="1">
              <a:spcAft>
                <a:spcPts val="0"/>
              </a:spcAft>
              <a:buClr>
                <a:srgbClr val="0070C0"/>
              </a:buClr>
              <a:buFont typeface="Arial" pitchFamily="34" charset="0"/>
              <a:buChar char="•"/>
              <a:defRPr/>
            </a:pPr>
            <a:r>
              <a:rPr lang="ru-RU" sz="1800" dirty="0" smtClean="0"/>
              <a:t>трудовой договор.</a:t>
            </a:r>
          </a:p>
          <a:p>
            <a:pPr indent="-173736" eaLnBrk="1" fontAlgn="auto" hangingPunct="1">
              <a:spcAft>
                <a:spcPts val="0"/>
              </a:spcAft>
              <a:buClr>
                <a:srgbClr val="0070C0"/>
              </a:buClr>
              <a:buFont typeface="Arial" pitchFamily="34" charset="0"/>
              <a:buChar char="•"/>
              <a:defRPr/>
            </a:pPr>
            <a:r>
              <a:rPr lang="ru-RU" sz="1800" dirty="0" smtClean="0"/>
              <a:t>подлинники и копии приказов по личному составу. В них содержится информация о приеме, переводе, увольнении и иных событиях, относящихся к трудовой деятельности работника;</a:t>
            </a:r>
          </a:p>
          <a:p>
            <a:pPr indent="-173736" eaLnBrk="1" fontAlgn="auto" hangingPunct="1">
              <a:spcAft>
                <a:spcPts val="0"/>
              </a:spcAft>
              <a:buClr>
                <a:srgbClr val="0070C0"/>
              </a:buClr>
              <a:buFont typeface="Arial" pitchFamily="34" charset="0"/>
              <a:buChar char="•"/>
              <a:defRPr/>
            </a:pPr>
            <a:r>
              <a:rPr lang="ru-RU" sz="1800" dirty="0" smtClean="0"/>
              <a:t>при необходимости - иные документы, содержащие </a:t>
            </a:r>
            <a:r>
              <a:rPr lang="ru-RU" sz="1800" dirty="0" smtClean="0"/>
              <a:t>персональные данные</a:t>
            </a:r>
            <a:r>
              <a:rPr lang="ru-RU" sz="1800" dirty="0" smtClean="0"/>
              <a:t> </a:t>
            </a:r>
            <a:r>
              <a:rPr lang="ru-RU" sz="1800" dirty="0" smtClean="0"/>
              <a:t>работников.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26988"/>
            <a:ext cx="8229600" cy="1143001"/>
          </a:xfrm>
        </p:spPr>
        <p:txBody>
          <a:bodyPr/>
          <a:lstStyle/>
          <a:p>
            <a:pPr algn="ctr" eaLnBrk="1" hangingPunct="1"/>
            <a:r>
              <a:rPr lang="ru-RU" b="1" dirty="0" smtClean="0">
                <a:cs typeface="Tunga" pitchFamily="34" charset="0"/>
              </a:rPr>
              <a:t>Права работников:</a:t>
            </a:r>
            <a:endParaRPr lang="ru-RU" dirty="0" smtClean="0">
              <a:cs typeface="Tunga" pitchFamily="34" charset="0"/>
            </a:endParaRPr>
          </a:p>
        </p:txBody>
      </p:sp>
      <p:sp>
        <p:nvSpPr>
          <p:cNvPr id="6147" name="Объект 2"/>
          <p:cNvSpPr>
            <a:spLocks noGrp="1"/>
          </p:cNvSpPr>
          <p:nvPr>
            <p:ph sz="quarter" idx="13"/>
          </p:nvPr>
        </p:nvSpPr>
        <p:spPr>
          <a:xfrm>
            <a:off x="323850" y="1125538"/>
            <a:ext cx="8424863" cy="3959225"/>
          </a:xfrm>
        </p:spPr>
        <p:txBody>
          <a:bodyPr/>
          <a:lstStyle/>
          <a:p>
            <a:pPr indent="-173736" eaLnBrk="1" fontAlgn="auto" hangingPunct="1">
              <a:spcAft>
                <a:spcPts val="0"/>
              </a:spcAft>
              <a:buClr>
                <a:srgbClr val="0070C0"/>
              </a:buClr>
              <a:buFont typeface="Arial" pitchFamily="34" charset="0"/>
              <a:buChar char="•"/>
              <a:defRPr/>
            </a:pPr>
            <a:r>
              <a:rPr lang="ru-RU" sz="1800" dirty="0" smtClean="0"/>
              <a:t>право на полную информацию об их персональных данных и обработке этих данных. Работодатель обязан ознакомить работника с такой информацией во время приема на работу под подпись. Работнику гарантируется свободный доступ к своим </a:t>
            </a:r>
            <a:r>
              <a:rPr lang="ru-RU" sz="1800" dirty="0" smtClean="0"/>
              <a:t>персональным данным.</a:t>
            </a:r>
            <a:endParaRPr lang="ru-RU" sz="1800" dirty="0" smtClean="0"/>
          </a:p>
          <a:p>
            <a:pPr indent="-173736" eaLnBrk="1" fontAlgn="auto" hangingPunct="1">
              <a:spcBef>
                <a:spcPts val="1200"/>
              </a:spcBef>
              <a:spcAft>
                <a:spcPts val="0"/>
              </a:spcAft>
              <a:buClr>
                <a:srgbClr val="0070C0"/>
              </a:buClr>
              <a:buFont typeface="Arial" pitchFamily="34" charset="0"/>
              <a:buChar char="•"/>
              <a:defRPr/>
            </a:pPr>
            <a:r>
              <a:rPr lang="ru-RU" sz="1800" dirty="0" smtClean="0"/>
              <a:t>учитывая требования ст. 62 ТК РФ, по письменному заявлению работника работодатель обязан </a:t>
            </a:r>
            <a:r>
              <a:rPr lang="ru-RU" sz="1800" b="1" dirty="0" smtClean="0"/>
              <a:t>не позднее трех рабочих дней</a:t>
            </a:r>
            <a:r>
              <a:rPr lang="ru-RU" sz="1800" dirty="0" smtClean="0"/>
              <a:t> со дня получения от работника заявления выдать ему копии документов, связанных с работой (приказа о приеме на работу, приказов о переводах на другую работу, приказа об увольнении с работы, выписки из трудовой книжки, справок о заработной плате, о начисленных и фактически уплаченных пенсионных взносах, о периоде работы у данного работодателя и др.). Данные копии заверяются надлежащим образом и предоставляются работнику безвозмездно.</a:t>
            </a:r>
          </a:p>
          <a:p>
            <a:pPr indent="-173736" eaLnBrk="1" fontAlgn="auto" hangingPunct="1">
              <a:spcAft>
                <a:spcPts val="0"/>
              </a:spcAft>
              <a:buFont typeface="Arial" pitchFamily="34" charset="0"/>
              <a:buChar char="•"/>
              <a:defRPr/>
            </a:pPr>
            <a:endParaRPr lang="ru-RU"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333375"/>
            <a:ext cx="8229600" cy="711200"/>
          </a:xfrm>
        </p:spPr>
        <p:txBody>
          <a:bodyPr>
            <a:normAutofit/>
          </a:bodyPr>
          <a:lstStyle/>
          <a:p>
            <a:pPr algn="ctr" eaLnBrk="1" hangingPunct="1"/>
            <a:r>
              <a:rPr lang="ru-RU" sz="2800" b="1" dirty="0" smtClean="0">
                <a:cs typeface="Tunga" pitchFamily="34" charset="0"/>
              </a:rPr>
              <a:t>Требования к обработке </a:t>
            </a:r>
            <a:r>
              <a:rPr lang="ru-RU" sz="2800" b="1" dirty="0" smtClean="0">
                <a:cs typeface="Tunga" pitchFamily="34" charset="0"/>
              </a:rPr>
              <a:t>персональных данных</a:t>
            </a:r>
            <a:endParaRPr lang="ru-RU" sz="2800" dirty="0" smtClean="0">
              <a:cs typeface="Tunga" pitchFamily="34" charset="0"/>
            </a:endParaRPr>
          </a:p>
        </p:txBody>
      </p:sp>
      <p:sp>
        <p:nvSpPr>
          <p:cNvPr id="3" name="Объект 2"/>
          <p:cNvSpPr>
            <a:spLocks noGrp="1"/>
          </p:cNvSpPr>
          <p:nvPr>
            <p:ph sz="quarter" idx="13"/>
          </p:nvPr>
        </p:nvSpPr>
        <p:spPr>
          <a:xfrm>
            <a:off x="457200" y="1196975"/>
            <a:ext cx="8229600" cy="5184775"/>
          </a:xfrm>
        </p:spPr>
        <p:txBody>
          <a:bodyPr>
            <a:noAutofit/>
          </a:bodyPr>
          <a:lstStyle/>
          <a:p>
            <a:pPr marL="0" indent="0" eaLnBrk="1" fontAlgn="auto" hangingPunct="1">
              <a:spcAft>
                <a:spcPts val="0"/>
              </a:spcAft>
              <a:buFont typeface="Arial" pitchFamily="34" charset="0"/>
              <a:buNone/>
              <a:defRPr/>
            </a:pPr>
            <a:r>
              <a:rPr lang="ru-RU" sz="1800" dirty="0" smtClean="0"/>
              <a:t>Обработка </a:t>
            </a:r>
            <a:r>
              <a:rPr lang="ru-RU" sz="1800" dirty="0" smtClean="0"/>
              <a:t>данных</a:t>
            </a:r>
            <a:r>
              <a:rPr lang="ru-RU" sz="1800" dirty="0" smtClean="0"/>
              <a:t> </a:t>
            </a:r>
            <a:r>
              <a:rPr lang="ru-RU" sz="1800" dirty="0" smtClean="0"/>
              <a:t>- это действия (операции) с </a:t>
            </a:r>
            <a:r>
              <a:rPr lang="ru-RU" sz="1800" dirty="0" smtClean="0"/>
              <a:t>персональными данными</a:t>
            </a:r>
            <a:r>
              <a:rPr lang="ru-RU" sz="1800" dirty="0" smtClean="0"/>
              <a:t>, </a:t>
            </a:r>
            <a:r>
              <a:rPr lang="ru-RU" sz="1800" dirty="0" smtClean="0"/>
              <a:t>включая сбор, систематизацию, накопление, хранение, уточнение (обновление, изменение), использование, распространение (в т.ч. передачу), обезличивание, блокирование, уничтожение </a:t>
            </a:r>
            <a:r>
              <a:rPr lang="ru-RU" sz="1800" dirty="0" smtClean="0"/>
              <a:t>персональных данных</a:t>
            </a:r>
            <a:r>
              <a:rPr lang="ru-RU" sz="1800" dirty="0" smtClean="0"/>
              <a:t>.</a:t>
            </a:r>
            <a:endParaRPr lang="ru-RU" sz="1800" dirty="0" smtClean="0"/>
          </a:p>
          <a:p>
            <a:pPr marL="0" indent="457200" eaLnBrk="1" fontAlgn="auto" hangingPunct="1">
              <a:spcAft>
                <a:spcPts val="0"/>
              </a:spcAft>
              <a:buFont typeface="Arial" pitchFamily="34" charset="0"/>
              <a:buNone/>
              <a:defRPr/>
            </a:pPr>
            <a:r>
              <a:rPr lang="ru-RU" sz="1800" dirty="0" smtClean="0"/>
              <a:t>Персональные данные </a:t>
            </a:r>
            <a:r>
              <a:rPr lang="ru-RU" sz="1800" dirty="0" smtClean="0"/>
              <a:t>должны обрабатываться на основе принципов:</a:t>
            </a:r>
          </a:p>
          <a:p>
            <a:pPr marL="0" indent="0" eaLnBrk="1" fontAlgn="auto" hangingPunct="1">
              <a:spcAft>
                <a:spcPts val="0"/>
              </a:spcAft>
              <a:buFont typeface="Arial" pitchFamily="34" charset="0"/>
              <a:buNone/>
              <a:defRPr/>
            </a:pPr>
            <a:r>
              <a:rPr lang="ru-RU" sz="1800" dirty="0" smtClean="0"/>
              <a:t>1) законности целей и способов обработки и добросовестности;</a:t>
            </a:r>
          </a:p>
          <a:p>
            <a:pPr marL="0" indent="0" eaLnBrk="1" fontAlgn="auto" hangingPunct="1">
              <a:spcAft>
                <a:spcPts val="0"/>
              </a:spcAft>
              <a:buFont typeface="Arial" pitchFamily="34" charset="0"/>
              <a:buNone/>
              <a:defRPr/>
            </a:pPr>
            <a:r>
              <a:rPr lang="ru-RU" sz="1800" dirty="0" smtClean="0"/>
              <a:t>2) соответствия целей обработки целям, заранее определенным и заявленным при сборе персональных данных, а также полномочиям оператора;</a:t>
            </a:r>
          </a:p>
          <a:p>
            <a:pPr marL="0" indent="0" eaLnBrk="1" fontAlgn="auto" hangingPunct="1">
              <a:spcAft>
                <a:spcPts val="0"/>
              </a:spcAft>
              <a:buFont typeface="Arial" pitchFamily="34" charset="0"/>
              <a:buNone/>
              <a:defRPr/>
            </a:pPr>
            <a:r>
              <a:rPr lang="ru-RU" sz="1800" dirty="0" smtClean="0"/>
              <a:t>3) соответствия объема и характера обрабатываемых данных, способов обработки целям их обработки;</a:t>
            </a:r>
          </a:p>
          <a:p>
            <a:pPr marL="0" indent="0" eaLnBrk="1" fontAlgn="auto" hangingPunct="1">
              <a:spcAft>
                <a:spcPts val="0"/>
              </a:spcAft>
              <a:buFont typeface="Arial" pitchFamily="34" charset="0"/>
              <a:buNone/>
              <a:defRPr/>
            </a:pPr>
            <a:r>
              <a:rPr lang="ru-RU" sz="1800" dirty="0" smtClean="0"/>
              <a:t>4) достоверности </a:t>
            </a:r>
            <a:r>
              <a:rPr lang="ru-RU" sz="1800" dirty="0" smtClean="0"/>
              <a:t>персональных данных</a:t>
            </a:r>
            <a:r>
              <a:rPr lang="ru-RU" sz="1800" dirty="0" smtClean="0"/>
              <a:t>, </a:t>
            </a:r>
            <a:r>
              <a:rPr lang="ru-RU" sz="1800" dirty="0" smtClean="0"/>
              <a:t>их достаточности для целей обработки, недопустимости обработки </a:t>
            </a:r>
            <a:r>
              <a:rPr lang="ru-RU" sz="1800" dirty="0" smtClean="0"/>
              <a:t>персональных данных</a:t>
            </a:r>
            <a:r>
              <a:rPr lang="ru-RU" sz="1800" dirty="0" smtClean="0"/>
              <a:t>, </a:t>
            </a:r>
            <a:r>
              <a:rPr lang="ru-RU" sz="1800" dirty="0" smtClean="0"/>
              <a:t>лишних по отношению к целям, заявленным при сборе данных;</a:t>
            </a:r>
          </a:p>
          <a:p>
            <a:pPr marL="0" indent="0" eaLnBrk="1" fontAlgn="auto" hangingPunct="1">
              <a:spcAft>
                <a:spcPts val="0"/>
              </a:spcAft>
              <a:buFont typeface="Arial" pitchFamily="34" charset="0"/>
              <a:buNone/>
              <a:defRPr/>
            </a:pPr>
            <a:r>
              <a:rPr lang="ru-RU" sz="1800" dirty="0" smtClean="0"/>
              <a:t>5) недопустимости объединения созданных для несовместимых между собой целей баз данных информационных систем </a:t>
            </a:r>
            <a:r>
              <a:rPr lang="ru-RU" sz="1800" dirty="0" smtClean="0"/>
              <a:t>персональных данных</a:t>
            </a:r>
            <a:r>
              <a:rPr lang="ru-RU" sz="1800" dirty="0" smtClean="0"/>
              <a:t>.</a:t>
            </a:r>
            <a:endParaRPr lang="ru-RU"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260350"/>
            <a:ext cx="8229600" cy="1143000"/>
          </a:xfrm>
        </p:spPr>
        <p:txBody>
          <a:bodyPr>
            <a:normAutofit fontScale="90000"/>
          </a:bodyPr>
          <a:lstStyle/>
          <a:p>
            <a:pPr eaLnBrk="1" fontAlgn="auto" hangingPunct="1">
              <a:spcAft>
                <a:spcPts val="0"/>
              </a:spcAft>
              <a:defRPr/>
            </a:pPr>
            <a:r>
              <a:rPr lang="ru-RU" b="1" smtClean="0"/>
              <a:t>Обработка персональных данных без использования средств автоматизации</a:t>
            </a:r>
            <a:endParaRPr lang="ru-RU" smtClean="0"/>
          </a:p>
        </p:txBody>
      </p:sp>
      <p:sp>
        <p:nvSpPr>
          <p:cNvPr id="11267" name="Объект 2"/>
          <p:cNvSpPr>
            <a:spLocks noGrp="1"/>
          </p:cNvSpPr>
          <p:nvPr>
            <p:ph sz="quarter" idx="13"/>
          </p:nvPr>
        </p:nvSpPr>
        <p:spPr>
          <a:xfrm>
            <a:off x="457200" y="1600200"/>
            <a:ext cx="8229600" cy="4781550"/>
          </a:xfrm>
        </p:spPr>
        <p:txBody>
          <a:bodyPr/>
          <a:lstStyle/>
          <a:p>
            <a:pPr marL="0" indent="0" algn="just" eaLnBrk="1" fontAlgn="auto" hangingPunct="1">
              <a:spcAft>
                <a:spcPts val="0"/>
              </a:spcAft>
              <a:buFont typeface="Arial" charset="0"/>
              <a:buNone/>
              <a:defRPr/>
            </a:pPr>
            <a:r>
              <a:rPr lang="ru-RU" sz="2000" dirty="0" smtClean="0"/>
              <a:t>В настоящее время действует </a:t>
            </a:r>
            <a:r>
              <a:rPr lang="ru-RU" u="sng" dirty="0">
                <a:solidFill>
                  <a:srgbClr val="0070C0"/>
                </a:solidFill>
                <a:hlinkClick r:id="rId2" action="ppaction://hlinkfile"/>
              </a:rPr>
              <a:t>Положение об особенностях обработки персональных данных</a:t>
            </a:r>
            <a:r>
              <a:rPr lang="ru-RU" sz="2000" dirty="0" smtClean="0"/>
              <a:t>, осуществляемой без использования средств автоматизации. Согласно данному Положению обработкой </a:t>
            </a:r>
            <a:r>
              <a:rPr lang="ru-RU" sz="2000" dirty="0" smtClean="0"/>
              <a:t>персональных данных</a:t>
            </a:r>
            <a:r>
              <a:rPr lang="ru-RU" sz="2000" dirty="0" smtClean="0"/>
              <a:t> </a:t>
            </a:r>
            <a:r>
              <a:rPr lang="ru-RU" sz="2000" dirty="0" smtClean="0"/>
              <a:t>без применения средств автоматизации считаются использование, уточнение, распространение, уничтожение </a:t>
            </a:r>
            <a:r>
              <a:rPr lang="ru-RU" sz="2000" dirty="0" smtClean="0"/>
              <a:t>персональных данных</a:t>
            </a:r>
            <a:r>
              <a:rPr lang="ru-RU" sz="2000" dirty="0" smtClean="0"/>
              <a:t> </a:t>
            </a:r>
            <a:r>
              <a:rPr lang="ru-RU" sz="2000" dirty="0" smtClean="0"/>
              <a:t>в отношении каждого из </a:t>
            </a:r>
            <a:r>
              <a:rPr lang="ru-RU" sz="2000" dirty="0" smtClean="0"/>
              <a:t>субъектов персональных данных, </a:t>
            </a:r>
            <a:r>
              <a:rPr lang="ru-RU" sz="2000" dirty="0" smtClean="0"/>
              <a:t>которые осуществляются при </a:t>
            </a:r>
            <a:r>
              <a:rPr lang="ru-RU" sz="2000" b="1" dirty="0" smtClean="0"/>
              <a:t>непосредственном участии человека</a:t>
            </a:r>
            <a:r>
              <a:rPr lang="ru-RU" sz="2000" dirty="0" smtClean="0"/>
              <a:t>. Соответственно, если </a:t>
            </a:r>
            <a:r>
              <a:rPr lang="ru-RU" sz="2000" dirty="0" smtClean="0"/>
              <a:t>персональные данные</a:t>
            </a:r>
            <a:r>
              <a:rPr lang="ru-RU" sz="2000" dirty="0" smtClean="0"/>
              <a:t> </a:t>
            </a:r>
            <a:r>
              <a:rPr lang="ru-RU" sz="2000" dirty="0" smtClean="0"/>
              <a:t>работников обрабатываются в компьютерной (информационной) системе, это </a:t>
            </a:r>
            <a:r>
              <a:rPr lang="ru-RU" sz="2000" b="1" dirty="0" smtClean="0"/>
              <a:t>не означает, что данная обработка производится с помощью средств автоматизации.</a:t>
            </a:r>
            <a:r>
              <a:rPr lang="ru-RU" sz="2000" dirty="0" smtClean="0"/>
              <a:t> Таким образом, к обработке </a:t>
            </a:r>
            <a:r>
              <a:rPr lang="ru-RU" sz="2000" dirty="0" smtClean="0"/>
              <a:t>персональных данных</a:t>
            </a:r>
            <a:r>
              <a:rPr lang="ru-RU" sz="2000" dirty="0" smtClean="0"/>
              <a:t> </a:t>
            </a:r>
            <a:r>
              <a:rPr lang="ru-RU" sz="2000" dirty="0" smtClean="0"/>
              <a:t>работников в организации должны применяться правила, предусмотренные для обработки данных без использования средств автоматизации.</a:t>
            </a:r>
          </a:p>
          <a:p>
            <a:pPr marL="0" indent="0" algn="just" eaLnBrk="1" fontAlgn="auto" hangingPunct="1">
              <a:spcAft>
                <a:spcPts val="0"/>
              </a:spcAft>
              <a:buFont typeface="Arial" charset="0"/>
              <a:buNone/>
              <a:defRPr/>
            </a:pPr>
            <a:endParaRPr lang="ru-RU"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323850" y="260350"/>
            <a:ext cx="8496300" cy="1143000"/>
          </a:xfrm>
        </p:spPr>
        <p:txBody>
          <a:bodyPr>
            <a:normAutofit fontScale="90000"/>
          </a:bodyPr>
          <a:lstStyle/>
          <a:p>
            <a:pPr eaLnBrk="1" fontAlgn="auto" hangingPunct="1">
              <a:spcAft>
                <a:spcPts val="0"/>
              </a:spcAft>
              <a:defRPr/>
            </a:pPr>
            <a:r>
              <a:rPr lang="ru-RU" b="1" dirty="0" smtClean="0"/>
              <a:t>Требования к помещению, где хранятся </a:t>
            </a:r>
            <a:r>
              <a:rPr lang="ru-RU" b="1" dirty="0" smtClean="0"/>
              <a:t>персональные данные работников</a:t>
            </a:r>
            <a:endParaRPr lang="ru-RU" dirty="0" smtClean="0"/>
          </a:p>
        </p:txBody>
      </p:sp>
      <p:sp>
        <p:nvSpPr>
          <p:cNvPr id="3" name="Объект 2"/>
          <p:cNvSpPr>
            <a:spLocks noGrp="1"/>
          </p:cNvSpPr>
          <p:nvPr>
            <p:ph sz="quarter" idx="13"/>
          </p:nvPr>
        </p:nvSpPr>
        <p:spPr>
          <a:xfrm>
            <a:off x="457200" y="1600200"/>
            <a:ext cx="8229600" cy="4781550"/>
          </a:xfrm>
        </p:spPr>
        <p:txBody>
          <a:bodyPr>
            <a:noAutofit/>
          </a:bodyPr>
          <a:lstStyle/>
          <a:p>
            <a:pPr marL="0" indent="0" algn="just" eaLnBrk="1" fontAlgn="auto" hangingPunct="1">
              <a:spcAft>
                <a:spcPts val="0"/>
              </a:spcAft>
              <a:buFont typeface="Arial" pitchFamily="34" charset="0"/>
              <a:buNone/>
              <a:defRPr/>
            </a:pPr>
            <a:r>
              <a:rPr lang="ru-RU" sz="2000" dirty="0" smtClean="0"/>
              <a:t>Действующим законодательством не предусмотрено конкретных требований к оборудованию помещения.</a:t>
            </a:r>
          </a:p>
          <a:p>
            <a:pPr marL="0" indent="0" algn="just" eaLnBrk="1" fontAlgn="auto" hangingPunct="1">
              <a:spcAft>
                <a:spcPts val="0"/>
              </a:spcAft>
              <a:buFont typeface="Arial" pitchFamily="34" charset="0"/>
              <a:buNone/>
              <a:defRPr/>
            </a:pPr>
            <a:endParaRPr lang="ru-RU" sz="2000" dirty="0" smtClean="0"/>
          </a:p>
          <a:p>
            <a:pPr marL="0" indent="0" algn="just" eaLnBrk="1" fontAlgn="auto" hangingPunct="1">
              <a:spcAft>
                <a:spcPts val="0"/>
              </a:spcAft>
              <a:buFont typeface="Arial" pitchFamily="34" charset="0"/>
              <a:buNone/>
              <a:defRPr/>
            </a:pPr>
            <a:r>
              <a:rPr lang="ru-RU" sz="2000" dirty="0" smtClean="0"/>
              <a:t>Исходя из требований п. 7 ст. 86 и ст. 87 ТК РФ на работодателя возложена обязанность по защите </a:t>
            </a:r>
            <a:r>
              <a:rPr lang="ru-RU" sz="2000" dirty="0" smtClean="0"/>
              <a:t>персональных данных</a:t>
            </a:r>
            <a:r>
              <a:rPr lang="ru-RU" sz="2000" dirty="0" smtClean="0"/>
              <a:t> </a:t>
            </a:r>
            <a:r>
              <a:rPr lang="ru-RU" sz="2000" dirty="0" smtClean="0"/>
              <a:t>работников. Защита </a:t>
            </a:r>
            <a:r>
              <a:rPr lang="ru-RU" sz="2000" dirty="0" smtClean="0"/>
              <a:t>включает </a:t>
            </a:r>
            <a:r>
              <a:rPr lang="ru-RU" sz="2000" dirty="0" smtClean="0"/>
              <a:t>в себя:</a:t>
            </a:r>
          </a:p>
          <a:p>
            <a:pPr marL="457200" indent="-457200" algn="just" eaLnBrk="1" fontAlgn="auto" hangingPunct="1">
              <a:spcAft>
                <a:spcPts val="0"/>
              </a:spcAft>
              <a:buFont typeface="+mj-lt"/>
              <a:buAutoNum type="arabicPeriod"/>
              <a:defRPr/>
            </a:pPr>
            <a:r>
              <a:rPr lang="ru-RU" sz="2000" dirty="0" smtClean="0"/>
              <a:t> установление особого режима доступа в те помещения, где хранятся </a:t>
            </a:r>
            <a:r>
              <a:rPr lang="ru-RU" sz="2000" dirty="0" smtClean="0"/>
              <a:t>персональные данные</a:t>
            </a:r>
            <a:r>
              <a:rPr lang="ru-RU" sz="2000" dirty="0" smtClean="0"/>
              <a:t>;</a:t>
            </a:r>
            <a:endParaRPr lang="ru-RU" sz="2000" dirty="0" smtClean="0"/>
          </a:p>
          <a:p>
            <a:pPr marL="457200" indent="-457200" algn="just" eaLnBrk="1" fontAlgn="auto" hangingPunct="1">
              <a:spcAft>
                <a:spcPts val="0"/>
              </a:spcAft>
              <a:buFont typeface="+mj-lt"/>
              <a:buAutoNum type="arabicPeriod"/>
              <a:defRPr/>
            </a:pPr>
            <a:r>
              <a:rPr lang="ru-RU" sz="2000" dirty="0" smtClean="0"/>
              <a:t>оборудование помещения для хранения </a:t>
            </a:r>
            <a:r>
              <a:rPr lang="ru-RU" sz="2000" dirty="0" smtClean="0"/>
              <a:t>персональных данных</a:t>
            </a:r>
            <a:r>
              <a:rPr lang="ru-RU" sz="2000" dirty="0" smtClean="0"/>
              <a:t> </a:t>
            </a:r>
            <a:r>
              <a:rPr lang="ru-RU" sz="2000" dirty="0" smtClean="0"/>
              <a:t>запирающимися шкафами.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323850" y="260350"/>
            <a:ext cx="8496300" cy="720725"/>
          </a:xfrm>
        </p:spPr>
        <p:txBody>
          <a:bodyPr>
            <a:normAutofit fontScale="90000"/>
          </a:bodyPr>
          <a:lstStyle/>
          <a:p>
            <a:pPr algn="ctr" eaLnBrk="1" hangingPunct="1"/>
            <a:r>
              <a:rPr lang="ru-RU" b="1" dirty="0" smtClean="0">
                <a:cs typeface="Tunga" pitchFamily="34" charset="0"/>
              </a:rPr>
              <a:t>Защита </a:t>
            </a:r>
            <a:r>
              <a:rPr lang="ru-RU" b="1" dirty="0" smtClean="0">
                <a:cs typeface="Tunga" pitchFamily="34" charset="0"/>
              </a:rPr>
              <a:t>персональных данных работников</a:t>
            </a:r>
            <a:endParaRPr lang="ru-RU" dirty="0" smtClean="0">
              <a:cs typeface="Tunga" pitchFamily="34" charset="0"/>
            </a:endParaRPr>
          </a:p>
        </p:txBody>
      </p:sp>
      <p:sp>
        <p:nvSpPr>
          <p:cNvPr id="3" name="Объект 2"/>
          <p:cNvSpPr>
            <a:spLocks noGrp="1"/>
          </p:cNvSpPr>
          <p:nvPr>
            <p:ph sz="quarter" idx="13"/>
          </p:nvPr>
        </p:nvSpPr>
        <p:spPr>
          <a:xfrm>
            <a:off x="457200" y="908050"/>
            <a:ext cx="8229600" cy="5473700"/>
          </a:xfrm>
        </p:spPr>
        <p:txBody>
          <a:bodyPr>
            <a:noAutofit/>
          </a:bodyPr>
          <a:lstStyle/>
          <a:p>
            <a:pPr marL="0" indent="0" eaLnBrk="1" fontAlgn="auto" hangingPunct="1">
              <a:spcAft>
                <a:spcPts val="0"/>
              </a:spcAft>
              <a:buFont typeface="Arial" pitchFamily="34" charset="0"/>
              <a:buNone/>
              <a:defRPr/>
            </a:pPr>
            <a:r>
              <a:rPr lang="ru-RU" sz="2000" dirty="0" smtClean="0"/>
              <a:t>Для обеспечения </a:t>
            </a:r>
            <a:r>
              <a:rPr lang="ru-RU" sz="2000" b="1" dirty="0" smtClean="0"/>
              <a:t>внешней защиты</a:t>
            </a:r>
            <a:r>
              <a:rPr lang="ru-RU" sz="2000" dirty="0" smtClean="0"/>
              <a:t> </a:t>
            </a:r>
            <a:r>
              <a:rPr lang="ru-RU" sz="2000" dirty="0" smtClean="0"/>
              <a:t>персональных данных </a:t>
            </a:r>
            <a:r>
              <a:rPr lang="ru-RU" sz="2000" dirty="0" smtClean="0"/>
              <a:t> </a:t>
            </a:r>
            <a:r>
              <a:rPr lang="ru-RU" sz="2000" dirty="0" smtClean="0"/>
              <a:t>работников работодатель должен принять следующие меры:</a:t>
            </a:r>
          </a:p>
          <a:p>
            <a:pPr marL="457200" indent="-457200" eaLnBrk="1" fontAlgn="auto" hangingPunct="1">
              <a:spcAft>
                <a:spcPts val="0"/>
              </a:spcAft>
              <a:buClr>
                <a:srgbClr val="0070C0"/>
              </a:buClr>
              <a:buFont typeface="+mj-lt"/>
              <a:buAutoNum type="arabicPeriod"/>
              <a:defRPr/>
            </a:pPr>
            <a:r>
              <a:rPr lang="ru-RU" sz="2000" dirty="0" smtClean="0"/>
              <a:t>использовать технические средства охраны;</a:t>
            </a:r>
          </a:p>
          <a:p>
            <a:pPr marL="457200" indent="-457200" eaLnBrk="1" fontAlgn="auto" hangingPunct="1">
              <a:spcAft>
                <a:spcPts val="0"/>
              </a:spcAft>
              <a:buClr>
                <a:srgbClr val="0070C0"/>
              </a:buClr>
              <a:buFont typeface="+mj-lt"/>
              <a:buAutoNum type="arabicPeriod"/>
              <a:defRPr/>
            </a:pPr>
            <a:r>
              <a:rPr lang="ru-RU" sz="2000" dirty="0" smtClean="0"/>
              <a:t>использовать программно-технический комплекс защиты информации на электронных носителях и пр.</a:t>
            </a:r>
          </a:p>
          <a:p>
            <a:pPr marL="0" indent="0" eaLnBrk="1" fontAlgn="auto" hangingPunct="1">
              <a:spcAft>
                <a:spcPts val="0"/>
              </a:spcAft>
              <a:buFont typeface="Arial" pitchFamily="34" charset="0"/>
              <a:buNone/>
              <a:defRPr/>
            </a:pPr>
            <a:r>
              <a:rPr lang="ru-RU" sz="2000" dirty="0" smtClean="0"/>
              <a:t>Для обеспечения </a:t>
            </a:r>
            <a:r>
              <a:rPr lang="ru-RU" sz="2000" b="1" dirty="0" smtClean="0"/>
              <a:t>внутренней защиты</a:t>
            </a:r>
            <a:r>
              <a:rPr lang="ru-RU" sz="2000" dirty="0" smtClean="0"/>
              <a:t> </a:t>
            </a:r>
            <a:r>
              <a:rPr lang="ru-RU" sz="2000" dirty="0" smtClean="0"/>
              <a:t>персональных данных</a:t>
            </a:r>
            <a:r>
              <a:rPr lang="ru-RU" sz="2000" dirty="0" smtClean="0"/>
              <a:t> </a:t>
            </a:r>
            <a:r>
              <a:rPr lang="ru-RU" sz="2000" dirty="0" smtClean="0"/>
              <a:t>работников работодатель должен предпринять следующее:</a:t>
            </a:r>
          </a:p>
          <a:p>
            <a:pPr marL="457200" indent="-457200" eaLnBrk="1" fontAlgn="auto" hangingPunct="1">
              <a:spcAft>
                <a:spcPts val="0"/>
              </a:spcAft>
              <a:buClr>
                <a:srgbClr val="0070C0"/>
              </a:buClr>
              <a:buFont typeface="+mj-lt"/>
              <a:buAutoNum type="arabicPeriod"/>
              <a:defRPr/>
            </a:pPr>
            <a:r>
              <a:rPr lang="ru-RU" sz="2000" dirty="0" smtClean="0"/>
              <a:t>ограничить и регламентировать состав работников, функциональные обязанности которых требуют доступа к </a:t>
            </a:r>
            <a:r>
              <a:rPr lang="ru-RU" sz="2000" dirty="0" smtClean="0"/>
              <a:t>персональным данным</a:t>
            </a:r>
            <a:r>
              <a:rPr lang="ru-RU" sz="2000" dirty="0" smtClean="0"/>
              <a:t> </a:t>
            </a:r>
            <a:r>
              <a:rPr lang="ru-RU" sz="2000" dirty="0" smtClean="0"/>
              <a:t>других работников;</a:t>
            </a:r>
          </a:p>
          <a:p>
            <a:pPr marL="457200" indent="-457200" eaLnBrk="1" fontAlgn="auto" hangingPunct="1">
              <a:spcAft>
                <a:spcPts val="0"/>
              </a:spcAft>
              <a:buClr>
                <a:srgbClr val="0070C0"/>
              </a:buClr>
              <a:buFont typeface="+mj-lt"/>
              <a:buAutoNum type="arabicPeriod"/>
              <a:defRPr/>
            </a:pPr>
            <a:r>
              <a:rPr lang="ru-RU" sz="2000" dirty="0" smtClean="0"/>
              <a:t>избирательно и обоснованно распределить документы и информацию, содержащую </a:t>
            </a:r>
            <a:r>
              <a:rPr lang="ru-RU" sz="2000" dirty="0" smtClean="0"/>
              <a:t>персональные данные</a:t>
            </a:r>
            <a:r>
              <a:rPr lang="ru-RU" sz="2000" dirty="0" smtClean="0"/>
              <a:t>, </a:t>
            </a:r>
            <a:r>
              <a:rPr lang="ru-RU" sz="2000" dirty="0" smtClean="0"/>
              <a:t>между лицами, уполномоченными на работу с такими данными;</a:t>
            </a:r>
          </a:p>
          <a:p>
            <a:pPr marL="457200" indent="-457200" eaLnBrk="1" fontAlgn="auto" hangingPunct="1">
              <a:spcAft>
                <a:spcPts val="0"/>
              </a:spcAft>
              <a:buClr>
                <a:srgbClr val="0070C0"/>
              </a:buClr>
              <a:buFont typeface="+mj-lt"/>
              <a:buAutoNum type="arabicPeriod"/>
              <a:defRPr/>
            </a:pPr>
            <a:r>
              <a:rPr lang="ru-RU" sz="2000" dirty="0" smtClean="0"/>
              <a:t>рационально размещать рабочие места для исключения бесконтрольного использования защищаемой информации.</a:t>
            </a:r>
          </a:p>
          <a:p>
            <a:pPr marL="457200" indent="-457200" eaLnBrk="1" fontAlgn="auto" hangingPunct="1">
              <a:spcAft>
                <a:spcPts val="0"/>
              </a:spcAft>
              <a:buFont typeface="+mj-lt"/>
              <a:buAutoNum type="arabicPeriod"/>
              <a:defRPr/>
            </a:pPr>
            <a:endParaRPr lang="ru-RU"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323850" y="260350"/>
            <a:ext cx="8496300" cy="2376488"/>
          </a:xfrm>
        </p:spPr>
        <p:txBody>
          <a:bodyPr>
            <a:normAutofit fontScale="90000"/>
          </a:bodyPr>
          <a:lstStyle/>
          <a:p>
            <a:pPr algn="ctr" eaLnBrk="1" fontAlgn="auto" hangingPunct="1">
              <a:spcAft>
                <a:spcPts val="0"/>
              </a:spcAft>
              <a:defRPr/>
            </a:pPr>
            <a:r>
              <a:rPr lang="ru-RU" b="1" dirty="0" smtClean="0"/>
              <a:t>Организация программной защиты </a:t>
            </a:r>
            <a:r>
              <a:rPr lang="ru-RU" b="1" dirty="0" smtClean="0"/>
              <a:t>персональных данных</a:t>
            </a:r>
            <a:r>
              <a:rPr lang="ru-RU" b="1" dirty="0" smtClean="0"/>
              <a:t>, </a:t>
            </a:r>
            <a:r>
              <a:rPr lang="ru-RU" b="1" dirty="0" smtClean="0"/>
              <a:t>содержащихся в информационной системе работодателя</a:t>
            </a:r>
            <a:r>
              <a:rPr lang="ru-RU" dirty="0" smtClean="0"/>
              <a:t/>
            </a:r>
            <a:br>
              <a:rPr lang="ru-RU" dirty="0" smtClean="0"/>
            </a:br>
            <a:r>
              <a:rPr lang="ru-RU" dirty="0" smtClean="0"/>
              <a:t/>
            </a:r>
            <a:br>
              <a:rPr lang="ru-RU" dirty="0" smtClean="0"/>
            </a:br>
            <a:endParaRPr lang="ru-RU" dirty="0" smtClean="0"/>
          </a:p>
        </p:txBody>
      </p:sp>
      <p:sp>
        <p:nvSpPr>
          <p:cNvPr id="19459" name="Объект 2"/>
          <p:cNvSpPr>
            <a:spLocks noGrp="1"/>
          </p:cNvSpPr>
          <p:nvPr>
            <p:ph sz="quarter" idx="13"/>
          </p:nvPr>
        </p:nvSpPr>
        <p:spPr>
          <a:xfrm>
            <a:off x="457200" y="1844675"/>
            <a:ext cx="8229600" cy="4537075"/>
          </a:xfrm>
        </p:spPr>
        <p:txBody>
          <a:bodyPr>
            <a:normAutofit/>
          </a:bodyPr>
          <a:lstStyle/>
          <a:p>
            <a:pPr marL="0" indent="0" algn="just" eaLnBrk="1" fontAlgn="auto" hangingPunct="1">
              <a:spcAft>
                <a:spcPts val="0"/>
              </a:spcAft>
              <a:buFont typeface="Arial" charset="0"/>
              <a:buNone/>
              <a:defRPr/>
            </a:pPr>
            <a:r>
              <a:rPr lang="ru-RU" sz="1800" dirty="0" smtClean="0"/>
              <a:t>	Большинство организаций используют электронные системы хранения и обработки </a:t>
            </a:r>
            <a:r>
              <a:rPr lang="ru-RU" sz="1800" dirty="0" smtClean="0"/>
              <a:t>персональных данных</a:t>
            </a:r>
            <a:r>
              <a:rPr lang="ru-RU" sz="1800" dirty="0" smtClean="0"/>
              <a:t>. </a:t>
            </a:r>
            <a:r>
              <a:rPr lang="ru-RU" sz="1800" dirty="0" smtClean="0"/>
              <a:t>Постановлением Правительства РФ утверждено </a:t>
            </a:r>
            <a:r>
              <a:rPr lang="ru-RU" sz="1800" dirty="0" smtClean="0">
                <a:hlinkClick r:id="rId2" action="ppaction://hlinkfile"/>
              </a:rPr>
              <a:t>Положение об обеспечении безопасности персональных данных при их обработке в информационных системах персональных данных.</a:t>
            </a:r>
            <a:endParaRPr lang="ru-RU" sz="1800" dirty="0" smtClean="0"/>
          </a:p>
          <a:p>
            <a:pPr marL="0" indent="0" algn="just" eaLnBrk="1" fontAlgn="auto" hangingPunct="1">
              <a:spcAft>
                <a:spcPts val="0"/>
              </a:spcAft>
              <a:buFont typeface="Arial" charset="0"/>
              <a:buNone/>
              <a:defRPr/>
            </a:pPr>
            <a:r>
              <a:rPr lang="ru-RU" sz="1800" dirty="0" smtClean="0"/>
              <a:t>	Безопасность </a:t>
            </a:r>
            <a:r>
              <a:rPr lang="ru-RU" sz="1800" dirty="0" smtClean="0"/>
              <a:t>персональных данных</a:t>
            </a:r>
            <a:r>
              <a:rPr lang="ru-RU" sz="1800" dirty="0" smtClean="0"/>
              <a:t> </a:t>
            </a:r>
            <a:r>
              <a:rPr lang="ru-RU" sz="1800" dirty="0" smtClean="0"/>
              <a:t>при их обработке в информационных системах обеспечивается с помощью системы защиты </a:t>
            </a:r>
            <a:r>
              <a:rPr lang="ru-RU" sz="1800" dirty="0" smtClean="0"/>
              <a:t>персональных данных</a:t>
            </a:r>
            <a:r>
              <a:rPr lang="ru-RU" sz="1800" dirty="0" smtClean="0"/>
              <a:t>, </a:t>
            </a:r>
            <a:r>
              <a:rPr lang="ru-RU" sz="1800" dirty="0" smtClean="0"/>
              <a:t>включающей организационные меры (бумажная работа) и средства защиты информации (техническая работа).</a:t>
            </a:r>
          </a:p>
          <a:p>
            <a:pPr marL="0" indent="0" algn="just" eaLnBrk="1" fontAlgn="auto" hangingPunct="1">
              <a:spcAft>
                <a:spcPts val="0"/>
              </a:spcAft>
              <a:buFont typeface="Arial" charset="0"/>
              <a:buNone/>
              <a:defRPr/>
            </a:pPr>
            <a:r>
              <a:rPr lang="ru-RU" sz="1800" dirty="0" smtClean="0"/>
              <a:t>	Работодателю необходимо издать </a:t>
            </a:r>
            <a:r>
              <a:rPr lang="ru-RU" sz="1800" dirty="0" smtClean="0">
                <a:hlinkClick r:id="rId3" action="ppaction://hlinkfile"/>
              </a:rPr>
              <a:t>приказ</a:t>
            </a:r>
            <a:r>
              <a:rPr lang="ru-RU" sz="1800" dirty="0" smtClean="0"/>
              <a:t> о допуске конкретных лиц к информационной системе, в которой происходит обработка </a:t>
            </a:r>
            <a:r>
              <a:rPr lang="ru-RU" sz="1800" dirty="0" smtClean="0"/>
              <a:t>персональных данных</a:t>
            </a:r>
            <a:r>
              <a:rPr lang="ru-RU" sz="1800" dirty="0" smtClean="0"/>
              <a:t> </a:t>
            </a:r>
            <a:r>
              <a:rPr lang="ru-RU" sz="1800" dirty="0" smtClean="0"/>
              <a:t>работников.</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981</TotalTime>
  <Words>1415</Words>
  <Application>Microsoft Office PowerPoint</Application>
  <PresentationFormat>Экран (4:3)</PresentationFormat>
  <Paragraphs>105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Soho</vt:lpstr>
      <vt:lpstr>Персональные данные работников </vt:lpstr>
      <vt:lpstr>Персональные данные работников</vt:lpstr>
      <vt:lpstr>Документы, содержащие персональные данные:</vt:lpstr>
      <vt:lpstr>Права работников:</vt:lpstr>
      <vt:lpstr>Требования к обработке персональных данных</vt:lpstr>
      <vt:lpstr>Обработка персональных данных без использования средств автоматизации</vt:lpstr>
      <vt:lpstr>Требования к помещению, где хранятся персональные данные работников</vt:lpstr>
      <vt:lpstr>Защита персональных данных работников</vt:lpstr>
      <vt:lpstr>Организация программной защиты персональных данных, содержащихся в информационной системе работодателя  </vt:lpstr>
      <vt:lpstr>Положение о персональных данных</vt:lpstr>
      <vt:lpstr>Введение в действие Положения о персональных данных</vt:lpstr>
      <vt:lpstr>Изменение и дополнения персональных данных работников</vt:lpstr>
      <vt:lpstr>Срок хранения персональных данных</vt:lpstr>
      <vt:lpstr>Получение персональных данных:</vt:lpstr>
      <vt:lpstr>Обязательство о неразглашении</vt:lpstr>
      <vt:lpstr>Журналы учета персональных данных</vt:lpstr>
      <vt:lpstr>Оформление согласия работника на передачу его персональных данных</vt:lpstr>
      <vt:lpstr>Последствия передачи персональных данных работника без его согласия в случае, когда такое согласие обязательно</vt:lpstr>
      <vt:lpstr>  ОТВЕТСТВЕННОСТЬ ЗА НАРУШЕНИЕ НОРМ, РЕГУЛИРУЮЩИХ ЗАЩИТУ ПЕРСОНАЛЬНЫХ ДАННЫХ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Персональные данные работников</dc:title>
  <dc:creator>Кузнецов Никита Евгеньевич</dc:creator>
  <cp:lastModifiedBy>Мигель</cp:lastModifiedBy>
  <cp:revision>68</cp:revision>
  <dcterms:created xsi:type="dcterms:W3CDTF">2010-12-07T07:07:12Z</dcterms:created>
  <dcterms:modified xsi:type="dcterms:W3CDTF">2017-05-17T20:15:12Z</dcterms:modified>
</cp:coreProperties>
</file>