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67" r:id="rId15"/>
    <p:sldId id="26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120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27955-CE5F-48A9-8263-100E9B96A6B0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9440C-F336-4279-85FD-F8B4F62FEE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440C-F336-4279-85FD-F8B4F62FEE4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3FDE8C-0B7E-4C97-BCA7-EBF071F358FA}" type="datetimeFigureOut">
              <a:rPr lang="ru-RU" smtClean="0"/>
              <a:pPr/>
              <a:t>26.11.2024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F56C80-8142-48CC-8ECE-65D433DCF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285728"/>
            <a:ext cx="8358246" cy="52864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Century" pitchFamily="18" charset="0"/>
              </a:rPr>
              <a:t>Детский совет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sz="3200" dirty="0" smtClean="0">
                <a:effectLst/>
                <a:latin typeface="Century" pitchFamily="18" charset="0"/>
              </a:rPr>
              <a:t>как метод развития детской инициативы и формирование коммуникативных навыков в проектной деятельности</a:t>
            </a:r>
            <a:endParaRPr lang="ru-RU" sz="3200" dirty="0">
              <a:effectLst/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485776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aramond" panose="02020404030301010803" pitchFamily="18" charset="0"/>
              </a:rPr>
              <a:t>Подобедова</a:t>
            </a:r>
            <a:r>
              <a:rPr lang="ru-RU" dirty="0" smtClean="0">
                <a:latin typeface="Garamond" panose="02020404030301010803" pitchFamily="18" charset="0"/>
              </a:rPr>
              <a:t> Светлана Николаевна,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воспитатель,</a:t>
            </a:r>
          </a:p>
          <a:p>
            <a:r>
              <a:rPr lang="ru-RU" dirty="0" err="1" smtClean="0">
                <a:latin typeface="Garamond" panose="02020404030301010803" pitchFamily="18" charset="0"/>
              </a:rPr>
              <a:t>Ромахова</a:t>
            </a:r>
            <a:r>
              <a:rPr lang="ru-RU" dirty="0" smtClean="0">
                <a:latin typeface="Garamond" panose="02020404030301010803" pitchFamily="18" charset="0"/>
              </a:rPr>
              <a:t> Галина Александровна,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воспитатель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802" b="960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142852"/>
            <a:ext cx="1944217" cy="116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428604"/>
            <a:ext cx="571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Garamond" panose="02020404030301010803" pitchFamily="18" charset="0"/>
              </a:rPr>
              <a:t>«Детский сад № 20»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6198990"/>
            <a:ext cx="307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                 Ярославль, 2024</a:t>
            </a:r>
            <a:endParaRPr lang="ru-RU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901" t="9641" r="22842" b="10625"/>
          <a:stretch/>
        </p:blipFill>
        <p:spPr>
          <a:xfrm>
            <a:off x="0" y="0"/>
            <a:ext cx="9108504" cy="689061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668344" y="5013176"/>
            <a:ext cx="2088232" cy="20162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gey\Desktop\166997040398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gey\Desktop\166997040397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5143536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Sergey\Desktop\166997040395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429000"/>
            <a:ext cx="5551731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gey\Desktop\166997040394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с телефона\IMG_20241118_10335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2722179" cy="371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Фото с телефона\IMG_20241118_11184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42852"/>
            <a:ext cx="235745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 с телефона\IMG_20241118_11235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42852"/>
            <a:ext cx="235745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 с телефона\IMG_20241121_16383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2643207" cy="33441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230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«Делаю!»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с телефона\IMG_20241121_16482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2786082" cy="528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Фото с телефона\IMG_20241121_17000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000108"/>
            <a:ext cx="2928958" cy="528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 с телефона\IMG_20241121_16565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3000396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«Итог»!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Дополнение к предназначению</a:t>
            </a:r>
          </a:p>
          <a:p>
            <a:r>
              <a:rPr lang="ru-RU" sz="2400" dirty="0" smtClean="0">
                <a:latin typeface="Century" pitchFamily="18" charset="0"/>
              </a:rPr>
              <a:t>	Вне зависимости от названия,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«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детский совет» </a:t>
            </a:r>
            <a:r>
              <a:rPr lang="ru-RU" sz="2400" dirty="0" smtClean="0">
                <a:latin typeface="Century" pitchFamily="18" charset="0"/>
              </a:rPr>
              <a:t>– это место и время делового и духовного общения взрослых с детьми, задающего смысл и стиль всей жизни группы – маленького уникального сообщества со своей историей, культурой, интересами, потребностями и возможностями. </a:t>
            </a:r>
          </a:p>
          <a:p>
            <a:endParaRPr lang="ru-RU" sz="2400" dirty="0" smtClean="0">
              <a:latin typeface="Century" pitchFamily="18" charset="0"/>
            </a:endParaRPr>
          </a:p>
          <a:p>
            <a:endParaRPr lang="ru-RU" sz="2400" dirty="0" smtClean="0">
              <a:latin typeface="Century" pitchFamily="18" charset="0"/>
            </a:endParaRPr>
          </a:p>
          <a:p>
            <a:endParaRPr lang="ru-RU" sz="2400" dirty="0" smtClean="0">
              <a:latin typeface="Century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Спасибо за внимание!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857256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Century" pitchFamily="18" charset="0"/>
              </a:rPr>
              <a:t>    Что такое «Детский совет?»</a:t>
            </a:r>
            <a:endParaRPr lang="ru-RU" dirty="0">
              <a:effectLst/>
              <a:latin typeface="Century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4643438" cy="2286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«Детский совет»  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это технология обучения,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которая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объединяет детей и взрослых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вокруг событий и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совместных дел.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К\Downloads\imsJUqEj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4357718" cy="5786478"/>
          </a:xfrm>
          <a:prstGeom prst="rect">
            <a:avLst/>
          </a:prstGeom>
          <a:noFill/>
        </p:spPr>
      </p:pic>
      <p:pic>
        <p:nvPicPr>
          <p:cNvPr id="1028" name="Picture 4" descr="C:\Users\К\Downloads\I4HmKtC9z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857496"/>
            <a:ext cx="2343476" cy="1857388"/>
          </a:xfrm>
          <a:prstGeom prst="rect">
            <a:avLst/>
          </a:prstGeom>
          <a:noFill/>
        </p:spPr>
      </p:pic>
      <p:pic>
        <p:nvPicPr>
          <p:cNvPr id="1029" name="Picture 5" descr="C:\Users\К\Downloads\KtHnPsckr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604547"/>
            <a:ext cx="2165744" cy="275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8"/>
            <a:ext cx="8472518" cy="4805192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Century" pitchFamily="18" charset="0"/>
              </a:rPr>
              <a:t>Создать эмоциональный настрой на весь день – </a:t>
            </a:r>
            <a:r>
              <a:rPr lang="ru-RU" sz="2800" b="1" dirty="0" smtClean="0">
                <a:latin typeface="Century" pitchFamily="18" charset="0"/>
              </a:rPr>
              <a:t>«задать тон»</a:t>
            </a:r>
          </a:p>
          <a:p>
            <a:r>
              <a:rPr lang="ru-RU" sz="2800" dirty="0" smtClean="0">
                <a:latin typeface="Century" pitchFamily="18" charset="0"/>
              </a:rPr>
              <a:t>Создать условия для межличностного и познавательно-делового </a:t>
            </a:r>
            <a:r>
              <a:rPr lang="ru-RU" sz="2800" b="1" dirty="0" smtClean="0">
                <a:latin typeface="Century" pitchFamily="18" charset="0"/>
              </a:rPr>
              <a:t>общения</a:t>
            </a:r>
            <a:r>
              <a:rPr lang="ru-RU" sz="2800" dirty="0" smtClean="0">
                <a:latin typeface="Century" pitchFamily="18" charset="0"/>
              </a:rPr>
              <a:t> детей и взрослых. </a:t>
            </a:r>
          </a:p>
          <a:p>
            <a:r>
              <a:rPr lang="ru-RU" sz="2800" dirty="0" smtClean="0">
                <a:latin typeface="Century" pitchFamily="18" charset="0"/>
              </a:rPr>
              <a:t>Развивать </a:t>
            </a:r>
            <a:r>
              <a:rPr lang="ru-RU" sz="2800" b="1" dirty="0" err="1" smtClean="0">
                <a:latin typeface="Century" pitchFamily="18" charset="0"/>
              </a:rPr>
              <a:t>эмпатию</a:t>
            </a:r>
            <a:endParaRPr lang="ru-RU" sz="2800" dirty="0" smtClean="0">
              <a:latin typeface="Century" pitchFamily="18" charset="0"/>
            </a:endParaRPr>
          </a:p>
          <a:p>
            <a:r>
              <a:rPr lang="ru-RU" sz="2800" b="1" dirty="0" smtClean="0">
                <a:latin typeface="Century" pitchFamily="18" charset="0"/>
              </a:rPr>
              <a:t>Учить выбирать </a:t>
            </a:r>
            <a:r>
              <a:rPr lang="ru-RU" sz="2800" dirty="0" smtClean="0">
                <a:latin typeface="Century" pitchFamily="18" charset="0"/>
              </a:rPr>
              <a:t>из личного опыта наиболее значимые, интересные события, рассказывать о них кратко, но последовательно и логично</a:t>
            </a:r>
          </a:p>
          <a:p>
            <a:r>
              <a:rPr lang="ru-RU" sz="2800" b="1" dirty="0" smtClean="0">
                <a:latin typeface="Century" pitchFamily="18" charset="0"/>
              </a:rPr>
              <a:t>Учить формулировать суждения</a:t>
            </a:r>
            <a:r>
              <a:rPr lang="ru-RU" sz="2800" dirty="0" smtClean="0">
                <a:latin typeface="Century" pitchFamily="18" charset="0"/>
              </a:rPr>
              <a:t>, аргументировать высказывания, отстаивать свою точку зрения</a:t>
            </a:r>
          </a:p>
          <a:p>
            <a:r>
              <a:rPr lang="ru-RU" sz="2800" dirty="0" smtClean="0">
                <a:latin typeface="Century" pitchFamily="18" charset="0"/>
              </a:rPr>
              <a:t>Развивать </a:t>
            </a:r>
            <a:r>
              <a:rPr lang="ru-RU" sz="2800" b="1" dirty="0" smtClean="0">
                <a:latin typeface="Century" pitchFamily="18" charset="0"/>
              </a:rPr>
              <a:t>умение договариваться </a:t>
            </a:r>
            <a:r>
              <a:rPr lang="ru-RU" sz="2800" dirty="0" smtClean="0">
                <a:latin typeface="Century" pitchFamily="18" charset="0"/>
              </a:rPr>
              <a:t>о совместной деятельности, распределять роли и обязанности и др.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Century" pitchFamily="18" charset="0"/>
              </a:rPr>
              <a:t>Задачи «</a:t>
            </a:r>
            <a:r>
              <a:rPr lang="ru-RU" dirty="0" err="1" smtClean="0">
                <a:effectLst/>
                <a:latin typeface="Century" pitchFamily="18" charset="0"/>
              </a:rPr>
              <a:t>Деткого</a:t>
            </a:r>
            <a:r>
              <a:rPr lang="ru-RU" dirty="0" smtClean="0">
                <a:effectLst/>
                <a:latin typeface="Century" pitchFamily="18" charset="0"/>
              </a:rPr>
              <a:t> совета»</a:t>
            </a:r>
            <a:endParaRPr lang="ru-RU" dirty="0"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6286512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«Детский совет» </a:t>
            </a:r>
            <a:r>
              <a:rPr lang="ru-RU" sz="2400" dirty="0" smtClean="0">
                <a:latin typeface="Century" pitchFamily="18" charset="0"/>
              </a:rPr>
              <a:t>проходит </a:t>
            </a:r>
            <a:r>
              <a:rPr lang="ru-RU" sz="2400" u="sng" dirty="0" smtClean="0">
                <a:latin typeface="Century" pitchFamily="18" charset="0"/>
              </a:rPr>
              <a:t>утром</a:t>
            </a:r>
            <a:r>
              <a:rPr lang="ru-RU" sz="2400" dirty="0" smtClean="0">
                <a:latin typeface="Century" pitchFamily="18" charset="0"/>
              </a:rPr>
              <a:t> – в начале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образовательной деятельности и </a:t>
            </a:r>
            <a:r>
              <a:rPr lang="ru-RU" sz="2400" u="sng" dirty="0" smtClean="0">
                <a:latin typeface="Century" pitchFamily="18" charset="0"/>
              </a:rPr>
              <a:t>вечером</a:t>
            </a:r>
            <a:r>
              <a:rPr lang="ru-RU" sz="2400" dirty="0" smtClean="0">
                <a:latin typeface="Century" pitchFamily="18" charset="0"/>
              </a:rPr>
              <a:t> –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в завершении ее.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Длительность определяется в зависимости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от возрастной группы и ситуации,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от 5 до 20 минут.</a:t>
            </a:r>
          </a:p>
          <a:p>
            <a:pPr>
              <a:buNone/>
            </a:pPr>
            <a:r>
              <a:rPr lang="ru-RU" sz="2400" u="sng" dirty="0" smtClean="0">
                <a:latin typeface="Century" pitchFamily="18" charset="0"/>
              </a:rPr>
              <a:t>Жесткой рамки нет</a:t>
            </a:r>
            <a:r>
              <a:rPr lang="ru-RU" sz="2400" dirty="0" smtClean="0">
                <a:latin typeface="Century" pitchFamily="18" charset="0"/>
              </a:rPr>
              <a:t>. Все будет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зависеть от того, насколько всем хорошо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вместе, насколько детский совет идет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живо и весело, насколько обсуждаемая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тема интересна и важна ,что и составляет</a:t>
            </a:r>
          </a:p>
          <a:p>
            <a:pPr>
              <a:buNone/>
            </a:pPr>
            <a:r>
              <a:rPr lang="ru-RU" sz="2400" b="1" dirty="0" smtClean="0">
                <a:latin typeface="Century" pitchFamily="18" charset="0"/>
              </a:rPr>
              <a:t>главную задачу</a:t>
            </a:r>
            <a:r>
              <a:rPr lang="ru-RU" sz="2400" dirty="0" smtClean="0">
                <a:latin typeface="Century" pitchFamily="18" charset="0"/>
              </a:rPr>
              <a:t>: выбор темы,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планирование или текущее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самоопределение детей в делах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                               и действиях дня.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Century" pitchFamily="18" charset="0"/>
              </a:rPr>
              <a:t>Как работает «Детский совет?»</a:t>
            </a:r>
            <a:endParaRPr lang="ru-RU" dirty="0">
              <a:effectLst/>
              <a:latin typeface="Century" pitchFamily="18" charset="0"/>
            </a:endParaRPr>
          </a:p>
        </p:txBody>
      </p:sp>
      <p:pic>
        <p:nvPicPr>
          <p:cNvPr id="2050" name="Picture 2" descr="C:\Users\К\Downloads\G2fM2DH3h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857364"/>
            <a:ext cx="3036060" cy="478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Однозначно закрепленной структуры детского совета нет. </a:t>
            </a:r>
          </a:p>
          <a:p>
            <a:r>
              <a:rPr lang="ru-RU" sz="2400" dirty="0" smtClean="0">
                <a:latin typeface="Century" pitchFamily="18" charset="0"/>
              </a:rPr>
              <a:t>Детский совет НЕ занятие. </a:t>
            </a:r>
          </a:p>
          <a:p>
            <a:r>
              <a:rPr lang="ru-RU" sz="2400" dirty="0" smtClean="0">
                <a:latin typeface="Century" pitchFamily="18" charset="0"/>
              </a:rPr>
              <a:t>Участие в нем НЕ может быть принуждением.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Есть некоторые смысловые части, использование которых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целесообразно, но их можно варьировать.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 К ним можно отнести: </a:t>
            </a:r>
          </a:p>
          <a:p>
            <a:r>
              <a:rPr lang="ru-RU" sz="2400" dirty="0" smtClean="0">
                <a:latin typeface="Century" pitchFamily="18" charset="0"/>
              </a:rPr>
              <a:t>Приветствие (пожелание, комплименты, подарки)</a:t>
            </a:r>
          </a:p>
          <a:p>
            <a:r>
              <a:rPr lang="ru-RU" sz="2400" dirty="0" smtClean="0">
                <a:latin typeface="Century" pitchFamily="18" charset="0"/>
              </a:rPr>
              <a:t>Игра (тренинг, пение, слушание)</a:t>
            </a:r>
          </a:p>
          <a:p>
            <a:r>
              <a:rPr lang="ru-RU" sz="2400" dirty="0" smtClean="0">
                <a:latin typeface="Century" pitchFamily="18" charset="0"/>
              </a:rPr>
              <a:t>Обмен новостями</a:t>
            </a:r>
          </a:p>
          <a:p>
            <a:r>
              <a:rPr lang="ru-RU" sz="2400" dirty="0" smtClean="0">
                <a:latin typeface="Century" pitchFamily="18" charset="0"/>
              </a:rPr>
              <a:t>Планирование дня (выбор темы проекта, презентация центров, формулирование идей, выбор деятельности</a:t>
            </a:r>
          </a:p>
          <a:p>
            <a:r>
              <a:rPr lang="ru-RU" sz="2400" dirty="0" smtClean="0">
                <a:latin typeface="Century" pitchFamily="18" charset="0"/>
              </a:rPr>
              <a:t>Подведение итогов (работы в центре, проекта, дня)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642942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/>
                <a:latin typeface="Century" pitchFamily="18" charset="0"/>
              </a:rPr>
              <a:t>Структура «Детского совета»</a:t>
            </a:r>
            <a:endParaRPr lang="ru-RU" sz="4000" dirty="0"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357166"/>
            <a:ext cx="85725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Приветствия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(комплименты, подарки и пр.)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Прежде чем включать эту часть в структуру детского совета,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стоит сделать анализ ситуации. Если дети без</a:t>
            </a:r>
            <a:r>
              <a:rPr lang="ru-RU" sz="2400" dirty="0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напоминания утром приветствуют взрослых и друг друга, если 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воспитателя нет специально поставленной цели значительно разнообразить формы приветствий или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«окультурить» их, то эту часть можно пропустить,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ограничиваясь улыбкой и короткой приветливой фразой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«Я рада вас видеть», «Я рада, что мы снова все вместе».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Особое внимание может быть уделено тому ребенку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(детям),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который, например, вернулся после болезни или отпуска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(«Как здорово, что Артем снова с нами. Мы очень ждали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тебя»).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Обмен новостями </a:t>
            </a:r>
            <a:r>
              <a:rPr lang="ru-RU" sz="2400" dirty="0" smtClean="0">
                <a:latin typeface="Century" pitchFamily="18" charset="0"/>
              </a:rPr>
              <a:t>или философствование с детьми</a:t>
            </a:r>
          </a:p>
          <a:p>
            <a:r>
              <a:rPr lang="ru-RU" sz="2400" dirty="0" smtClean="0">
                <a:latin typeface="Century" pitchFamily="18" charset="0"/>
              </a:rPr>
              <a:t>Обмен новостями во время детского совета – место легитимного высказывания всего, что переполняет душу и просится на язык.</a:t>
            </a:r>
          </a:p>
          <a:p>
            <a:endParaRPr lang="ru-RU" sz="2400" dirty="0" smtClean="0">
              <a:latin typeface="Century" pitchFamily="18" charset="0"/>
            </a:endParaRPr>
          </a:p>
          <a:p>
            <a:endParaRPr lang="ru-RU" sz="2400" dirty="0" smtClean="0">
              <a:latin typeface="Century" pitchFamily="18" charset="0"/>
            </a:endParaRPr>
          </a:p>
          <a:p>
            <a:endParaRPr lang="ru-RU" sz="2400" dirty="0"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692948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Новости</a:t>
            </a:r>
            <a:r>
              <a:rPr lang="ru-RU" sz="2200" b="1" dirty="0">
                <a:latin typeface="Century" pitchFamily="18" charset="0"/>
              </a:rPr>
              <a:t>: </a:t>
            </a:r>
            <a:r>
              <a:rPr lang="ru-RU" sz="2200" dirty="0">
                <a:latin typeface="Century" pitchFamily="18" charset="0"/>
              </a:rPr>
              <a:t/>
            </a:r>
            <a:br>
              <a:rPr lang="ru-RU" sz="2200" dirty="0">
                <a:latin typeface="Century" pitchFamily="18" charset="0"/>
              </a:rPr>
            </a:br>
            <a:r>
              <a:rPr lang="ru-RU" sz="2200" dirty="0">
                <a:latin typeface="Century" pitchFamily="18" charset="0"/>
              </a:rPr>
              <a:t>-не регламентируются (только по одной </a:t>
            </a:r>
            <a:r>
              <a:rPr lang="ru-RU" sz="2200" dirty="0" smtClean="0">
                <a:latin typeface="Century" pitchFamily="18" charset="0"/>
              </a:rPr>
              <a:t>короткой новости</a:t>
            </a:r>
            <a:r>
              <a:rPr lang="ru-RU" sz="2200" dirty="0">
                <a:latin typeface="Century" pitchFamily="18" charset="0"/>
              </a:rPr>
              <a:t>); </a:t>
            </a:r>
            <a:br>
              <a:rPr lang="ru-RU" sz="2200" dirty="0">
                <a:latin typeface="Century" pitchFamily="18" charset="0"/>
              </a:rPr>
            </a:br>
            <a:r>
              <a:rPr lang="ru-RU" sz="2200" dirty="0">
                <a:latin typeface="Century" pitchFamily="18" charset="0"/>
              </a:rPr>
              <a:t>-не </a:t>
            </a:r>
            <a:r>
              <a:rPr lang="ru-RU" sz="2200" dirty="0" err="1">
                <a:latin typeface="Century" pitchFamily="18" charset="0"/>
              </a:rPr>
              <a:t>селекционируются</a:t>
            </a:r>
            <a:r>
              <a:rPr lang="ru-RU" sz="2200" dirty="0">
                <a:latin typeface="Century" pitchFamily="18" charset="0"/>
              </a:rPr>
              <a:t> (только хорошие новости); </a:t>
            </a:r>
            <a:br>
              <a:rPr lang="ru-RU" sz="2200" dirty="0">
                <a:latin typeface="Century" pitchFamily="18" charset="0"/>
              </a:rPr>
            </a:br>
            <a:r>
              <a:rPr lang="ru-RU" sz="2200" dirty="0">
                <a:latin typeface="Century" pitchFamily="18" charset="0"/>
              </a:rPr>
              <a:t>-не вытягиваются насильно («Сережа, мы еще не слышали твоих новостей»); </a:t>
            </a:r>
            <a:br>
              <a:rPr lang="ru-RU" sz="2200" dirty="0">
                <a:latin typeface="Century" pitchFamily="18" charset="0"/>
              </a:rPr>
            </a:br>
            <a:r>
              <a:rPr lang="ru-RU" sz="2200" dirty="0">
                <a:latin typeface="Century" pitchFamily="18" charset="0"/>
              </a:rPr>
              <a:t>-не запрещаются </a:t>
            </a:r>
            <a:endParaRPr lang="ru-RU" sz="2200" dirty="0" smtClean="0">
              <a:latin typeface="Century" pitchFamily="18" charset="0"/>
            </a:endParaRPr>
          </a:p>
          <a:p>
            <a:r>
              <a:rPr lang="ru-RU" sz="2200" dirty="0" smtClean="0">
                <a:latin typeface="Century" pitchFamily="18" charset="0"/>
              </a:rPr>
              <a:t>(«</a:t>
            </a:r>
            <a:r>
              <a:rPr lang="ru-RU" sz="2200" dirty="0">
                <a:latin typeface="Century" pitchFamily="18" charset="0"/>
              </a:rPr>
              <a:t>Нет-нет, об этом мы не </a:t>
            </a:r>
            <a:endParaRPr lang="ru-RU" sz="2200" dirty="0" smtClean="0">
              <a:latin typeface="Century" pitchFamily="18" charset="0"/>
            </a:endParaRPr>
          </a:p>
          <a:p>
            <a:r>
              <a:rPr lang="ru-RU" sz="2200" dirty="0" smtClean="0">
                <a:latin typeface="Century" pitchFamily="18" charset="0"/>
              </a:rPr>
              <a:t>говорим</a:t>
            </a:r>
            <a:r>
              <a:rPr lang="ru-RU" sz="2200" dirty="0">
                <a:latin typeface="Century" pitchFamily="18" charset="0"/>
              </a:rPr>
              <a:t>, </a:t>
            </a:r>
            <a:r>
              <a:rPr lang="ru-RU" sz="2200" dirty="0" smtClean="0">
                <a:latin typeface="Century" pitchFamily="18" charset="0"/>
              </a:rPr>
              <a:t>это </a:t>
            </a:r>
            <a:r>
              <a:rPr lang="ru-RU" sz="2200" dirty="0">
                <a:latin typeface="Century" pitchFamily="18" charset="0"/>
              </a:rPr>
              <a:t>стыдно, </a:t>
            </a:r>
            <a:endParaRPr lang="ru-RU" sz="2200" dirty="0" smtClean="0">
              <a:latin typeface="Century" pitchFamily="18" charset="0"/>
            </a:endParaRPr>
          </a:p>
          <a:p>
            <a:r>
              <a:rPr lang="ru-RU" sz="2200" dirty="0" smtClean="0">
                <a:latin typeface="Century" pitchFamily="18" charset="0"/>
              </a:rPr>
              <a:t>маленькие </a:t>
            </a:r>
            <a:r>
              <a:rPr lang="ru-RU" sz="2200" dirty="0">
                <a:latin typeface="Century" pitchFamily="18" charset="0"/>
              </a:rPr>
              <a:t>дети </a:t>
            </a:r>
            <a:endParaRPr lang="ru-RU" sz="2200" dirty="0" smtClean="0">
              <a:latin typeface="Century" pitchFamily="18" charset="0"/>
            </a:endParaRPr>
          </a:p>
          <a:p>
            <a:r>
              <a:rPr lang="ru-RU" sz="2200" dirty="0" smtClean="0">
                <a:latin typeface="Century" pitchFamily="18" charset="0"/>
              </a:rPr>
              <a:t>не </a:t>
            </a:r>
            <a:r>
              <a:rPr lang="ru-RU" sz="2200" dirty="0">
                <a:latin typeface="Century" pitchFamily="18" charset="0"/>
              </a:rPr>
              <a:t>должны об этом </a:t>
            </a:r>
            <a:endParaRPr lang="ru-RU" sz="2200" dirty="0" smtClean="0">
              <a:latin typeface="Century" pitchFamily="18" charset="0"/>
            </a:endParaRPr>
          </a:p>
          <a:p>
            <a:r>
              <a:rPr lang="ru-RU" sz="2200" dirty="0" smtClean="0">
                <a:latin typeface="Century" pitchFamily="18" charset="0"/>
              </a:rPr>
              <a:t>думать </a:t>
            </a:r>
            <a:r>
              <a:rPr lang="ru-RU" sz="2200" dirty="0">
                <a:latin typeface="Century" pitchFamily="18" charset="0"/>
              </a:rPr>
              <a:t>и говорить»). </a:t>
            </a:r>
            <a:endParaRPr lang="ru-RU" sz="2200" dirty="0" smtClean="0">
              <a:latin typeface="Century" pitchFamily="18" charset="0"/>
            </a:endParaRPr>
          </a:p>
          <a:p>
            <a:r>
              <a:rPr lang="ru-RU" sz="2200" b="1" dirty="0" smtClean="0">
                <a:latin typeface="Century" pitchFamily="18" charset="0"/>
              </a:rPr>
              <a:t>               Новости </a:t>
            </a:r>
            <a:r>
              <a:rPr lang="ru-RU" sz="2200" b="1" dirty="0">
                <a:latin typeface="Century" pitchFamily="18" charset="0"/>
              </a:rPr>
              <a:t>принимаются </a:t>
            </a:r>
            <a:endParaRPr lang="ru-RU" sz="2200" b="1" dirty="0" smtClean="0">
              <a:latin typeface="Century" pitchFamily="18" charset="0"/>
            </a:endParaRPr>
          </a:p>
          <a:p>
            <a:r>
              <a:rPr lang="ru-RU" sz="2200" b="1" dirty="0" smtClean="0">
                <a:latin typeface="Century" pitchFamily="18" charset="0"/>
              </a:rPr>
              <a:t>                                  как </a:t>
            </a:r>
            <a:r>
              <a:rPr lang="ru-RU" sz="2200" b="1" dirty="0">
                <a:latin typeface="Century" pitchFamily="18" charset="0"/>
              </a:rPr>
              <a:t>факт</a:t>
            </a:r>
            <a:r>
              <a:rPr lang="ru-RU" sz="2400" b="1" dirty="0">
                <a:latin typeface="Century" pitchFamily="18" charset="0"/>
              </a:rPr>
              <a:t>.</a:t>
            </a:r>
            <a:endParaRPr lang="ru-RU" sz="2400" dirty="0">
              <a:latin typeface="Century" pitchFamily="18" charset="0"/>
            </a:endParaRPr>
          </a:p>
          <a:p>
            <a:endParaRPr lang="ru-RU" sz="2400" dirty="0">
              <a:latin typeface="Century" pitchFamily="18" charset="0"/>
            </a:endParaRPr>
          </a:p>
        </p:txBody>
      </p:sp>
      <p:pic>
        <p:nvPicPr>
          <p:cNvPr id="4098" name="Picture 2" descr="C:\Users\К\Downloads\H1NXtNuLD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6190"/>
            <a:ext cx="446051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74348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Выбор темы проекта, образовательного события.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Планирование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Планирование – одна из ведущих и одна из самых сложных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составляющих детского совета. Прилагая максимум усилий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для того, чтобы вовлечь детей в активное выдвижение идей,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обсуждение возможных вариантов действий и в итоге 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выбору темы образовательного проекта, акции, праздника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или иного события, разработка плана, а также планирование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действий на текущий день взрослые поддерживают</a:t>
            </a:r>
            <a:r>
              <a:rPr lang="ru-RU" sz="2400" dirty="0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инициативу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креативность</a:t>
            </a:r>
            <a:r>
              <a:rPr lang="ru-RU" sz="2400" dirty="0" smtClean="0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, демонстрируют партнерский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стиль взаимоотношений, позитивный эмоциональный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настрой, предвкушение успеха.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При планировании учитывается: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-Ориентация на образовательную программу ДОУ, ситуацию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в развитии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 интересы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    -Баланс инициатив взрослых и детей.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                    -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Интеракция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как условие планирования.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Подведение итогов, или Что у нас получилось?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 </a:t>
            </a:r>
            <a:r>
              <a:rPr lang="ru-RU" sz="2400" dirty="0" smtClean="0">
                <a:latin typeface="Century" pitchFamily="18" charset="0"/>
              </a:rPr>
              <a:t>Использование этой формы позволяет подвести итоги и наметить перспективы, поддерживать стремление детей поделиться своими достижениями и неудачами, обеспечивает место и время формирования сложных и очень важных навыков </a:t>
            </a:r>
            <a:r>
              <a:rPr lang="ru-RU" sz="2400" dirty="0" err="1" smtClean="0">
                <a:latin typeface="Century" pitchFamily="18" charset="0"/>
              </a:rPr>
              <a:t>рефлексивности</a:t>
            </a:r>
            <a:r>
              <a:rPr lang="ru-RU" sz="2400" dirty="0" smtClean="0">
                <a:latin typeface="Century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 </a:t>
            </a:r>
            <a:r>
              <a:rPr lang="ru-RU" sz="2400" dirty="0" smtClean="0">
                <a:latin typeface="Century" pitchFamily="18" charset="0"/>
              </a:rPr>
              <a:t> Итоговый сбор проводится ежедневно после того, как дети выполнят задуманное – реализуют свой план в центре искусства или кулинарии (математики, строительства, игры, песка и воды, науки и т. п.).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 </a:t>
            </a:r>
            <a:r>
              <a:rPr lang="ru-RU" sz="2400" dirty="0" smtClean="0">
                <a:latin typeface="Century" pitchFamily="18" charset="0"/>
              </a:rPr>
              <a:t>Его основная задача – анализ деятельности: что получилось, насколько полученный результат соответствует задуманному, что помогало и что мешало в достижении цели. 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387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Детский совет  как метод развития детской инициативы и формирование коммуникативных навыков в проектной деятельности</vt:lpstr>
      <vt:lpstr>    Что такое «Детский совет?»</vt:lpstr>
      <vt:lpstr>Задачи «Деткого совета»</vt:lpstr>
      <vt:lpstr>Как работает «Детский совет?»</vt:lpstr>
      <vt:lpstr>Структура «Детского совета»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совет как метод развития детской инициативы и формирование коммуникативных навыков в проектной деятельности</dc:title>
  <dc:creator>К</dc:creator>
  <cp:lastModifiedBy>К</cp:lastModifiedBy>
  <cp:revision>33</cp:revision>
  <dcterms:created xsi:type="dcterms:W3CDTF">2024-11-24T08:01:59Z</dcterms:created>
  <dcterms:modified xsi:type="dcterms:W3CDTF">2024-11-26T16:39:45Z</dcterms:modified>
</cp:coreProperties>
</file>