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26" r:id="rId3"/>
    <p:sldId id="332" r:id="rId4"/>
    <p:sldId id="330" r:id="rId5"/>
    <p:sldId id="331" r:id="rId6"/>
    <p:sldId id="327" r:id="rId7"/>
    <p:sldId id="346" r:id="rId8"/>
    <p:sldId id="328" r:id="rId9"/>
    <p:sldId id="324" r:id="rId10"/>
    <p:sldId id="344" r:id="rId11"/>
    <p:sldId id="322" r:id="rId12"/>
    <p:sldId id="323" r:id="rId13"/>
    <p:sldId id="345" r:id="rId14"/>
    <p:sldId id="340" r:id="rId15"/>
    <p:sldId id="34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5" autoAdjust="0"/>
  </p:normalViewPr>
  <p:slideViewPr>
    <p:cSldViewPr snapToGrid="0">
      <p:cViewPr>
        <p:scale>
          <a:sx n="76" d="100"/>
          <a:sy n="76" d="100"/>
        </p:scale>
        <p:origin x="-102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C8339-380D-4E6A-909C-C7538709E22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B071A-BA75-4B07-8254-6DA0FAA06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D6E-A5D1-43BA-96DA-DE35D10BF08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56C065C-5557-4EB8-B4EA-231693CD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4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D6E-A5D1-43BA-96DA-DE35D10BF08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6C065C-5557-4EB8-B4EA-231693CD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2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D6E-A5D1-43BA-96DA-DE35D10BF08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6C065C-5557-4EB8-B4EA-231693CD9BE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6582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D6E-A5D1-43BA-96DA-DE35D10BF08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6C065C-5557-4EB8-B4EA-231693CD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75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D6E-A5D1-43BA-96DA-DE35D10BF08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6C065C-5557-4EB8-B4EA-231693CD9BE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6103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D6E-A5D1-43BA-96DA-DE35D10BF08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6C065C-5557-4EB8-B4EA-231693CD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16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D6E-A5D1-43BA-96DA-DE35D10BF08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065C-5557-4EB8-B4EA-231693CD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9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D6E-A5D1-43BA-96DA-DE35D10BF08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065C-5557-4EB8-B4EA-231693CD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89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D6E-A5D1-43BA-96DA-DE35D10BF08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065C-5557-4EB8-B4EA-231693CD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77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D6E-A5D1-43BA-96DA-DE35D10BF08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6C065C-5557-4EB8-B4EA-231693CD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4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D6E-A5D1-43BA-96DA-DE35D10BF08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6C065C-5557-4EB8-B4EA-231693CD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4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D6E-A5D1-43BA-96DA-DE35D10BF08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6C065C-5557-4EB8-B4EA-231693CD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6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D6E-A5D1-43BA-96DA-DE35D10BF08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065C-5557-4EB8-B4EA-231693CD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19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D6E-A5D1-43BA-96DA-DE35D10BF08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065C-5557-4EB8-B4EA-231693CD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05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D6E-A5D1-43BA-96DA-DE35D10BF08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065C-5557-4EB8-B4EA-231693CD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3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D6E-A5D1-43BA-96DA-DE35D10BF08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6C065C-5557-4EB8-B4EA-231693CD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8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45D6E-A5D1-43BA-96DA-DE35D10BF08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56C065C-5557-4EB8-B4EA-231693CD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03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5657" y="2208810"/>
            <a:ext cx="10520703" cy="160221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Пальчиковый игротренинг </a:t>
            </a:r>
            <a:br>
              <a:rPr lang="ru-RU" sz="4800" b="1" dirty="0" smtClean="0">
                <a:solidFill>
                  <a:schemeClr val="accent1"/>
                </a:solidFill>
              </a:rPr>
            </a:br>
            <a:r>
              <a:rPr lang="ru-RU" sz="4800" b="1" dirty="0" smtClean="0">
                <a:solidFill>
                  <a:schemeClr val="accent1"/>
                </a:solidFill>
              </a:rPr>
              <a:t>для развития речи дошкольников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3792" y="18299"/>
            <a:ext cx="10307781" cy="454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с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ДИКОБРАЗОМ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дружу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Хочешь секрет расскажу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Никому не говори!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Злой он снаружи,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добрый внутри!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9537" y="0"/>
            <a:ext cx="4851812" cy="198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КАКТУС, кактус толстокожий,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Запастись водою должен.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Каждая иголочка пьёт воды немножечко!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1-2-3-4-5                            6-7-8-9-10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чего же кактус весел!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27076" y="2232562"/>
            <a:ext cx="3248848" cy="238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Колючка- РЕПЕЙ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цепляет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нами он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играет.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за пальчик зацепился,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ладошке прокатился,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Показал нам свой бочок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улёгся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кулачок.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9537" y="5102921"/>
            <a:ext cx="3343688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гладенькая ШИШКА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затылке у мальчишки.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 лесу на ёлках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Немного ШИШКИ колки!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5379" y="2340259"/>
            <a:ext cx="6096001" cy="19845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Носят КАШТАНЧИКИ колючие кафтанчики.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Мечтают каштанчики летать как одуванчики.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Полетели сверху-вниз, над землёю поднялись!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руки малышу попали                                  1-2-3-4-5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игрушкой стали!                                         Ах, как хочется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3792" y="4913230"/>
            <a:ext cx="2885704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Ароматный и колючий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фруктов он могучий.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радует всех нас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Сладкий вкусный АНАНАС!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0190" y="4221214"/>
            <a:ext cx="886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летать!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99" y="753595"/>
            <a:ext cx="1740091" cy="1092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01" y="15959"/>
            <a:ext cx="1313688" cy="1868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973" y="2340259"/>
            <a:ext cx="1358719" cy="13587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085" y="4900382"/>
            <a:ext cx="2956560" cy="19263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9" y="5433786"/>
            <a:ext cx="768413" cy="14242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901" y="2167365"/>
            <a:ext cx="1416219" cy="14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0665" y="1720702"/>
            <a:ext cx="103196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Кинезиология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– наука о развитии головного мозга через движение. </a:t>
            </a:r>
            <a:endParaRPr lang="ru-RU" sz="24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– универсальный метод развития умственных способностей через определенные двигательные упражнения. Именно эти упражнения позволяют улучшить работу головного мозга, тем самым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развивают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память, внимание, речь, пространственные представления, мелкую и крупную моторику,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способствуют снижению утомляемости.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16" y="405741"/>
            <a:ext cx="1697736" cy="1094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92" y="4595751"/>
            <a:ext cx="1951994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057" y="1187534"/>
            <a:ext cx="11400310" cy="5563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«Колечки»</a:t>
            </a:r>
            <a:r>
              <a:rPr lang="ru-RU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— поочередно перебирать пальцы рук, соединяя в кольцо с большим пальцем последовательно указательный, средний и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т. д. Проговаривать слоги.</a:t>
            </a:r>
            <a:endParaRPr lang="ru-RU" dirty="0"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i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«Кошка»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 - последовательно менять два положения руки: кулак, ладонь (сначала правой рукой, потом левой, затем двумя руками вместе). </a:t>
            </a:r>
            <a:endParaRPr lang="ru-RU" dirty="0"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b="1" i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«Ухо-нос»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 - левой рукой взяться за кончик носа, правой - за противоположное ухо, затем одновременно опустить руки и поменять их положение.</a:t>
            </a:r>
            <a:endParaRPr lang="ru-RU" dirty="0"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b="1" i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«Лезгинка»</a:t>
            </a:r>
            <a:r>
              <a:rPr lang="ru-RU" i="1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- левую руку сложить в кулак, большой палец отставить в сторону, кулак развернуть пальцами к себе. Правой рукой прямой ладонью в горизонтальном положении прикоснуться к мизинцу левой. После одновременно сменить положение правой и левой рук.</a:t>
            </a:r>
            <a:endParaRPr lang="ru-RU" dirty="0"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"Кулак - ребро – ладонь"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— последовательно менять три положения: сжатая в кулак ладонь, ладонь ребром на плоскости стола, ладонь на плоскости стола (сначала правой рукой, потом левой, затем двумя руками вместе).</a:t>
            </a:r>
            <a:endParaRPr lang="ru-RU" dirty="0">
              <a:ea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«Ладушки-оладушки»: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правая рука лежит ладонью вниз, а левая – ладонью вверх; одновременная смена позиции со словами: 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«Мы играли в ладушки – жарили оладушки, так пожарим, повернем и опять играть начнем»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«Симметричные рисунки»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- рисовать в воздухе обеими руками зеркально симметричные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рисунки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76452" y="311129"/>
            <a:ext cx="1088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Игры</a:t>
            </a:r>
            <a:endParaRPr lang="ru-RU" sz="2800" b="1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4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4260" y="684277"/>
            <a:ext cx="6096000" cy="23834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1141826"/>
            <a:ext cx="4164013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Птица свободно летела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Песню весеннюю пела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0795" y="1141826"/>
            <a:ext cx="3633849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Солнышко ярко светило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Детям улыбки дарило.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2749609"/>
            <a:ext cx="3906982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Дождик весенний шумит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Каплями нежно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звенит.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27927" y="2749608"/>
            <a:ext cx="352171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Дождик весёлый пройдёт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Травка быстрее растёт.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28800" y="4521540"/>
            <a:ext cx="3652982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Яблоня пышно цветёт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Пчёлок маленьких ждёт.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27927" y="4521539"/>
            <a:ext cx="4281508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Жук признался муравью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Ромашку я люблю!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98964" y="73866"/>
            <a:ext cx="7965642" cy="985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«Весенняя кинезиология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игры «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Кулак - ребро – ладонь» </a:t>
            </a:r>
            <a:r>
              <a:rPr lang="ru-RU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«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Лезгинка</a:t>
            </a:r>
            <a:r>
              <a:rPr lang="ru-RU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b="1" dirty="0" smtClean="0">
                <a:ea typeface="Times New Roman" panose="02020603050405020304" pitchFamily="18" charset="0"/>
              </a:rPr>
              <a:t>«</a:t>
            </a:r>
            <a:r>
              <a:rPr lang="ru-RU" b="1" dirty="0">
                <a:ea typeface="Times New Roman" panose="02020603050405020304" pitchFamily="18" charset="0"/>
              </a:rPr>
              <a:t>Колечки» </a:t>
            </a:r>
            <a:r>
              <a:rPr lang="ru-RU" b="1" dirty="0" smtClean="0">
                <a:ea typeface="Times New Roman" panose="02020603050405020304" pitchFamily="18" charset="0"/>
              </a:rPr>
              <a:t>, </a:t>
            </a:r>
            <a:r>
              <a:rPr lang="ru-RU" b="1" dirty="0">
                <a:ea typeface="Times New Roman" panose="02020603050405020304" pitchFamily="18" charset="0"/>
              </a:rPr>
              <a:t>«Кошка» </a:t>
            </a:r>
            <a:r>
              <a:rPr lang="ru-RU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ru-RU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78" y="5515915"/>
            <a:ext cx="1190338" cy="11903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2" y="2462016"/>
            <a:ext cx="2095500" cy="1428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197" y="2078083"/>
            <a:ext cx="4224400" cy="6171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642" y="5215229"/>
            <a:ext cx="2240003" cy="14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0654" y="1294412"/>
            <a:ext cx="1022465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i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Биоэнергопластика</a:t>
            </a:r>
            <a:r>
              <a:rPr lang="ru-RU" sz="2400" dirty="0">
                <a:ea typeface="Times New Roman" panose="02020603050405020304" pitchFamily="18" charset="0"/>
                <a:cs typeface="Tahoma" panose="020B0604030504040204" pitchFamily="34" charset="0"/>
              </a:rPr>
              <a:t> является новым и интересным направлением работы по развитию речи детей и включает в себя три понятия: </a:t>
            </a:r>
            <a:r>
              <a:rPr lang="ru-RU" sz="2400" dirty="0" err="1">
                <a:ea typeface="Times New Roman" panose="02020603050405020304" pitchFamily="18" charset="0"/>
                <a:cs typeface="Tahoma" panose="020B0604030504040204" pitchFamily="34" charset="0"/>
              </a:rPr>
              <a:t>био</a:t>
            </a:r>
            <a:r>
              <a:rPr lang="ru-RU" sz="2400" dirty="0">
                <a:ea typeface="Times New Roman" panose="02020603050405020304" pitchFamily="18" charset="0"/>
                <a:cs typeface="Tahoma" panose="020B0604030504040204" pitchFamily="34" charset="0"/>
              </a:rPr>
              <a:t> – человек, энергия – сила, пластика- движение. </a:t>
            </a:r>
            <a:endParaRPr lang="ru-RU" sz="2400" dirty="0" smtClean="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Биоэнергопластика </a:t>
            </a:r>
            <a:r>
              <a:rPr lang="ru-RU" sz="2400" dirty="0">
                <a:ea typeface="Times New Roman" panose="02020603050405020304" pitchFamily="18" charset="0"/>
                <a:cs typeface="Tahoma" panose="020B0604030504040204" pitchFamily="34" charset="0"/>
              </a:rPr>
              <a:t>направлена на совместные движения рук и артикуляционного аппарата, что способствует активизации естественного распределения биоэнергии в организме. </a:t>
            </a:r>
            <a:endParaRPr lang="ru-RU" sz="2400" dirty="0" smtClean="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Благодаря </a:t>
            </a:r>
            <a:r>
              <a:rPr lang="ru-RU" sz="2400" dirty="0">
                <a:ea typeface="Times New Roman" panose="02020603050405020304" pitchFamily="18" charset="0"/>
                <a:cs typeface="Tahoma" panose="020B0604030504040204" pitchFamily="34" charset="0"/>
              </a:rPr>
              <a:t>упражнениям на развитие биоэнергопластики у ребенка улучшается кровообращение, при этом укрепляются мышцы лица, развивается мелкая моторика рук и соответственно речь.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8780" y="307953"/>
            <a:ext cx="9880269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«Дятел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»</a:t>
            </a:r>
          </a:p>
          <a:p>
            <a:pPr algn="ctr">
              <a:spcAft>
                <a:spcPts val="0"/>
              </a:spcAft>
            </a:pPr>
            <a:endParaRPr lang="ru-RU" b="1" i="1" dirty="0"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    Тук-тук-тук</a:t>
            </a:r>
            <a:r>
              <a:rPr lang="ru-RU" sz="2400" dirty="0"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endParaRPr lang="ru-RU" sz="2400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            Тук-тук-тук,</a:t>
            </a:r>
            <a:endParaRPr lang="ru-RU" sz="2400" dirty="0" smtClean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                      Раздаётся </a:t>
            </a:r>
            <a:r>
              <a:rPr lang="ru-RU" sz="2400" dirty="0"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чей-то стук</a:t>
            </a:r>
            <a:r>
              <a:rPr lang="ru-RU" sz="24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ru-RU" dirty="0"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ea typeface="Times New Roman" panose="02020603050405020304" pitchFamily="18" charset="0"/>
                <a:cs typeface="Tahoma" panose="020B0604030504040204" pitchFamily="34" charset="0"/>
              </a:rPr>
              <a:t> На первую строчку – постучать кулачком правой руки по раскрытой ладони левой, на вторую – наоборот, постучать кулачком левой руки по раскрытой ладони правой. Напряжённым кончиком языка постучать в верхние резцы, отчётливо произнося звук «д-д-д-д»</a:t>
            </a:r>
            <a:endParaRPr lang="ru-RU" dirty="0"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Это дятел на </a:t>
            </a:r>
            <a:r>
              <a:rPr lang="ru-RU" sz="24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сосне</a:t>
            </a:r>
            <a:endParaRPr lang="ru-RU" sz="2400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ea typeface="Times New Roman" panose="02020603050405020304" pitchFamily="18" charset="0"/>
                <a:cs typeface="Tahoma" panose="020B0604030504040204" pitchFamily="34" charset="0"/>
              </a:rPr>
              <a:t>Соединить все пальцы правой руки, изображая клюв дятла, левую руку поднять, пальцы развести в стороны, изображая дерево. Напряжённым кончиком языка постучать в верхние резцы, многократно и отчётливо произнося «д-д-д-д»</a:t>
            </a:r>
            <a:endParaRPr lang="ru-RU" dirty="0"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Долбит клювом по коре.</a:t>
            </a:r>
            <a:endParaRPr lang="ru-RU" sz="2400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25" y="307953"/>
            <a:ext cx="2884979" cy="23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142504"/>
            <a:ext cx="7315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ea typeface="Times New Roman" pitchFamily="18" charset="0"/>
                <a:cs typeface="Times New Roman" pitchFamily="18" charset="0"/>
              </a:rPr>
              <a:t>Игры с </a:t>
            </a:r>
            <a:r>
              <a:rPr lang="ru-RU" sz="1600" b="1" i="1" dirty="0">
                <a:ea typeface="Times New Roman" pitchFamily="18" charset="0"/>
                <a:cs typeface="Times New Roman" pitchFamily="18" charset="0"/>
              </a:rPr>
              <a:t>шестигранными карандашами.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ea typeface="Times New Roman" pitchFamily="18" charset="0"/>
                <a:cs typeface="Times New Roman" pitchFamily="18" charset="0"/>
              </a:rPr>
              <a:t>Грани карандаша легко «укалывают» ладони, активизируют нервные окончания, снимают напряжение.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8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«Карандаш  в руках катаю,</a:t>
            </a:r>
            <a:endParaRPr lang="ru-RU" dirty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Между пальчиков верчу,</a:t>
            </a:r>
            <a:endParaRPr lang="ru-RU" dirty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Непременно каждый пальчик</a:t>
            </a:r>
            <a:endParaRPr lang="ru-RU" dirty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Быть послушным научу.»</a:t>
            </a:r>
            <a:endParaRPr lang="ru-RU" dirty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clrChange>
              <a:clrFrom>
                <a:srgbClr val="483828"/>
              </a:clrFrom>
              <a:clrTo>
                <a:srgbClr val="48382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9669504" y="-169244"/>
            <a:ext cx="1477284" cy="2528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Массаж карандашами_07_08"/>
          <p:cNvPicPr/>
          <p:nvPr/>
        </p:nvPicPr>
        <p:blipFill>
          <a:blip r:embed="rId3" cstate="email">
            <a:duotone>
              <a:prstClr val="black"/>
              <a:srgbClr val="08DA0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25039" y="2434442"/>
            <a:ext cx="1512693" cy="12405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 descr="Массаж карандашами_07"/>
          <p:cNvPicPr/>
          <p:nvPr/>
        </p:nvPicPr>
        <p:blipFill>
          <a:blip r:embed="rId4" cstate="email">
            <a:duotone>
              <a:prstClr val="black"/>
              <a:srgbClr val="08DA0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612328" y="2479862"/>
            <a:ext cx="1512693" cy="12405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 descr="Массаж карандашами_05_06"/>
          <p:cNvPicPr/>
          <p:nvPr/>
        </p:nvPicPr>
        <p:blipFill>
          <a:blip r:embed="rId5" cstate="email">
            <a:duotone>
              <a:prstClr val="black"/>
              <a:srgbClr val="08DA0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26906" y="2479862"/>
            <a:ext cx="1512693" cy="12405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Массаж карандашами_05"/>
          <p:cNvPicPr/>
          <p:nvPr/>
        </p:nvPicPr>
        <p:blipFill>
          <a:blip r:embed="rId6" cstate="email">
            <a:duotone>
              <a:prstClr val="black"/>
              <a:srgbClr val="08DA0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041484" y="2408424"/>
            <a:ext cx="1512693" cy="12405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 descr="Массаж карандашами_03_04"/>
          <p:cNvPicPr/>
          <p:nvPr/>
        </p:nvPicPr>
        <p:blipFill>
          <a:blip r:embed="rId7" cstate="email">
            <a:duotone>
              <a:prstClr val="black"/>
              <a:srgbClr val="08DA0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25038" y="4354876"/>
            <a:ext cx="1512693" cy="12405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Рисунок 9" descr="Массаж карандашами_03"/>
          <p:cNvPicPr/>
          <p:nvPr/>
        </p:nvPicPr>
        <p:blipFill>
          <a:blip r:embed="rId8" cstate="email">
            <a:duotone>
              <a:prstClr val="black"/>
              <a:srgbClr val="08DA0D">
                <a:tint val="45000"/>
                <a:satMod val="400000"/>
              </a:srgbClr>
            </a:duotone>
          </a:blip>
          <a:srcRect b="14545"/>
          <a:stretch>
            <a:fillRect/>
          </a:stretch>
        </p:blipFill>
        <p:spPr bwMode="auto">
          <a:xfrm>
            <a:off x="3612328" y="4354876"/>
            <a:ext cx="1512693" cy="12405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 descr="Массаж карандашами_01_02"/>
          <p:cNvPicPr/>
          <p:nvPr/>
        </p:nvPicPr>
        <p:blipFill>
          <a:blip r:embed="rId9" cstate="email">
            <a:duotone>
              <a:prstClr val="black"/>
              <a:srgbClr val="08DA0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26906" y="4354876"/>
            <a:ext cx="1512693" cy="12405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Рисунок 11" descr="Массаж карандашами_01"/>
          <p:cNvPicPr/>
          <p:nvPr/>
        </p:nvPicPr>
        <p:blipFill>
          <a:blip r:embed="rId10" cstate="email">
            <a:duotone>
              <a:prstClr val="black"/>
              <a:srgbClr val="08DA0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041483" y="4354876"/>
            <a:ext cx="1512693" cy="12405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" name="Прямоугольник 12"/>
          <p:cNvSpPr/>
          <p:nvPr/>
        </p:nvSpPr>
        <p:spPr>
          <a:xfrm>
            <a:off x="807522" y="381726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«</a:t>
            </a:r>
            <a:r>
              <a:rPr lang="ru-RU" b="1" dirty="0"/>
              <a:t>Утюжок»     </a:t>
            </a:r>
            <a:r>
              <a:rPr lang="ru-RU" b="1" dirty="0" smtClean="0"/>
              <a:t>     </a:t>
            </a:r>
            <a:r>
              <a:rPr lang="ru-RU" b="1" dirty="0"/>
              <a:t>«Добывание огня»        </a:t>
            </a:r>
            <a:r>
              <a:rPr lang="ru-RU" b="1" dirty="0" smtClean="0"/>
              <a:t>   «</a:t>
            </a:r>
            <a:r>
              <a:rPr lang="ru-RU" b="1" dirty="0"/>
              <a:t>Волчок»            </a:t>
            </a:r>
            <a:r>
              <a:rPr lang="ru-RU" b="1" dirty="0" smtClean="0"/>
              <a:t>      </a:t>
            </a:r>
            <a:r>
              <a:rPr lang="ru-RU" b="1" dirty="0"/>
              <a:t>«Горка»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0175" y="5668846"/>
            <a:ext cx="10230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«</a:t>
            </a:r>
            <a:r>
              <a:rPr lang="ru-RU" b="1" dirty="0"/>
              <a:t>Подъемный кран»      </a:t>
            </a:r>
            <a:r>
              <a:rPr lang="ru-RU" b="1" dirty="0" smtClean="0"/>
              <a:t>  </a:t>
            </a:r>
            <a:r>
              <a:rPr lang="ru-RU" b="1" dirty="0"/>
              <a:t>«Вертолет»              </a:t>
            </a:r>
            <a:r>
              <a:rPr lang="ru-RU" b="1" dirty="0" smtClean="0"/>
              <a:t>    </a:t>
            </a:r>
            <a:r>
              <a:rPr lang="ru-RU" b="1" dirty="0"/>
              <a:t>«Эстафета»            </a:t>
            </a:r>
            <a:r>
              <a:rPr lang="ru-RU" b="1" dirty="0" smtClean="0"/>
              <a:t>    </a:t>
            </a:r>
            <a:r>
              <a:rPr lang="ru-RU" b="1" dirty="0"/>
              <a:t>«</a:t>
            </a:r>
            <a:r>
              <a:rPr lang="ru-RU" b="1" dirty="0" err="1"/>
              <a:t>Качалочка</a:t>
            </a:r>
            <a:r>
              <a:rPr lang="ru-RU" b="1" dirty="0"/>
              <a:t>»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17518" y="6270772"/>
            <a:ext cx="114003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Двигательные ощущения сигнализируют: о степени сокращения мышц, о том, насколько согнуты пальцы, кисти рук напряжены, свободны и легки. Эти ощущения хорошо переносятся на мышцы языка.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87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756" y="237506"/>
            <a:ext cx="118872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Игры с бусами (чётками) </a:t>
            </a:r>
            <a:r>
              <a:rPr lang="ru-RU" i="1" dirty="0">
                <a:ea typeface="Times New Roman" pitchFamily="18" charset="0"/>
                <a:cs typeface="Times New Roman" pitchFamily="18" charset="0"/>
              </a:rPr>
              <a:t>- перебирание </a:t>
            </a:r>
            <a:r>
              <a:rPr lang="ru-RU" i="1" dirty="0" smtClean="0">
                <a:ea typeface="Times New Roman" pitchFamily="18" charset="0"/>
                <a:cs typeface="Times New Roman" pitchFamily="18" charset="0"/>
              </a:rPr>
              <a:t>бусин </a:t>
            </a:r>
            <a:r>
              <a:rPr lang="ru-RU" i="1" dirty="0">
                <a:ea typeface="Times New Roman" pitchFamily="18" charset="0"/>
                <a:cs typeface="Times New Roman" pitchFamily="18" charset="0"/>
              </a:rPr>
              <a:t>развивает пальцы, успокаивает нервы, можно считать бусинки – </a:t>
            </a:r>
            <a:r>
              <a:rPr lang="ru-RU" i="1" dirty="0" smtClean="0">
                <a:ea typeface="Times New Roman" pitchFamily="18" charset="0"/>
                <a:cs typeface="Times New Roman" pitchFamily="18" charset="0"/>
              </a:rPr>
              <a:t>в прямом </a:t>
            </a:r>
            <a:r>
              <a:rPr lang="ru-RU" i="1" dirty="0">
                <a:ea typeface="Times New Roman" pitchFamily="18" charset="0"/>
                <a:cs typeface="Times New Roman" pitchFamily="18" charset="0"/>
              </a:rPr>
              <a:t>и обратном </a:t>
            </a:r>
            <a:r>
              <a:rPr lang="ru-RU" i="1" dirty="0" smtClean="0">
                <a:ea typeface="Times New Roman" pitchFamily="18" charset="0"/>
                <a:cs typeface="Times New Roman" pitchFamily="18" charset="0"/>
              </a:rPr>
              <a:t>порядке, называть дни недели, признаки предметов и т.д.)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i="1" dirty="0"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Дома я один скучал,</a:t>
            </a:r>
            <a:endParaRPr lang="ru-RU" sz="2000" dirty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Бусы 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мамины достал,</a:t>
            </a:r>
            <a:endParaRPr lang="ru-RU" sz="2000" dirty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Бусы 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 перебираю,</a:t>
            </a:r>
            <a:endParaRPr lang="ru-RU" sz="2000" dirty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Свои 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пальцы развиваю»</a:t>
            </a:r>
            <a:endParaRPr lang="ru-RU" sz="2000" dirty="0">
              <a:latin typeface="Monotype Corsiva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Monotype Corsiva" pitchFamily="66" charset="0"/>
              <a:cs typeface="Arial" pitchFamily="34" charset="0"/>
            </a:endParaRPr>
          </a:p>
          <a:p>
            <a:r>
              <a:rPr lang="ru-RU" b="1" dirty="0" smtClean="0"/>
              <a:t>Игры с пуговицами, крышками от пластиковых бутылок</a:t>
            </a:r>
            <a:r>
              <a:rPr lang="ru-RU" dirty="0"/>
              <a:t> - «вставать» в углубления больших пуговиц </a:t>
            </a:r>
            <a:r>
              <a:rPr lang="ru-RU" dirty="0" smtClean="0"/>
              <a:t>(крышек)указательными </a:t>
            </a:r>
            <a:r>
              <a:rPr lang="ru-RU" dirty="0"/>
              <a:t>и средними пальцами, двигаться, делая по шагу на каждый ударный слог стиха.</a:t>
            </a:r>
          </a:p>
          <a:p>
            <a:endParaRPr lang="ru-RU" sz="2000" dirty="0" smtClean="0">
              <a:latin typeface="Monotype Corsiva" panose="03010101010201010101" pitchFamily="66" charset="0"/>
            </a:endParaRPr>
          </a:p>
          <a:p>
            <a:endParaRPr lang="ru-RU" sz="2000" dirty="0">
              <a:latin typeface="Monotype Corsiva" panose="03010101010201010101" pitchFamily="66" charset="0"/>
            </a:endParaRPr>
          </a:p>
          <a:p>
            <a:r>
              <a:rPr lang="ru-RU" sz="2000" dirty="0" smtClean="0">
                <a:latin typeface="Monotype Corsiva" panose="03010101010201010101" pitchFamily="66" charset="0"/>
              </a:rPr>
              <a:t>Ног </a:t>
            </a:r>
            <a:r>
              <a:rPr lang="ru-RU" sz="2000" dirty="0">
                <a:latin typeface="Monotype Corsiva" panose="03010101010201010101" pitchFamily="66" charset="0"/>
              </a:rPr>
              <a:t>от радости не чуя,</a:t>
            </a:r>
          </a:p>
          <a:p>
            <a:r>
              <a:rPr lang="ru-RU" sz="2000" dirty="0" smtClean="0">
                <a:latin typeface="Monotype Corsiva" panose="03010101010201010101" pitchFamily="66" charset="0"/>
              </a:rPr>
              <a:t>С горки снежной вниз лечу я!</a:t>
            </a:r>
          </a:p>
          <a:p>
            <a:r>
              <a:rPr lang="ru-RU" sz="2000" dirty="0" smtClean="0">
                <a:latin typeface="Monotype Corsiva" panose="03010101010201010101" pitchFamily="66" charset="0"/>
              </a:rPr>
              <a:t>Стал </a:t>
            </a:r>
            <a:r>
              <a:rPr lang="ru-RU" sz="2000" dirty="0">
                <a:latin typeface="Monotype Corsiva" panose="03010101010201010101" pitchFamily="66" charset="0"/>
              </a:rPr>
              <a:t>мне спорт родней и ближе,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Кто помог мне в этом?..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                                            </a:t>
            </a:r>
            <a:r>
              <a:rPr lang="ru-RU" sz="2000" dirty="0">
                <a:latin typeface="Monotype Corsiva" panose="03010101010201010101" pitchFamily="66" charset="0"/>
              </a:rPr>
              <a:t>(Лыжи</a:t>
            </a:r>
            <a:r>
              <a:rPr lang="ru-RU" sz="2000" dirty="0" smtClean="0">
                <a:latin typeface="Monotype Corsiva" panose="03010101010201010101" pitchFamily="66" charset="0"/>
              </a:rPr>
              <a:t>)</a:t>
            </a:r>
          </a:p>
          <a:p>
            <a:endParaRPr lang="ru-RU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145" y="3684697"/>
            <a:ext cx="3540422" cy="27301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564" y="4335453"/>
            <a:ext cx="4173389" cy="1428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72" y="960120"/>
            <a:ext cx="2616386" cy="16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6449" y="156749"/>
            <a:ext cx="4514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+mj-lt"/>
                <a:ea typeface="Times New Roman" pitchFamily="18" charset="0"/>
                <a:cs typeface="Times New Roman" pitchFamily="18" charset="0"/>
              </a:rPr>
              <a:t>Использование бельевых прищепок 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1906" y="1328679"/>
            <a:ext cx="814647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Monotype Corsiva" panose="03010101010201010101" pitchFamily="66" charset="0"/>
              </a:rPr>
              <a:t>Кусается больно котенок-малыш.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Он думает: это не палец, а мышь.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Но я же играю с тобою, глупыш,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А будешь кусаться, — скажу тебе: «Кыш!»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0648" y="3135085"/>
            <a:ext cx="11139055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latin typeface="+mj-lt"/>
                <a:ea typeface="Times New Roman" pitchFamily="18" charset="0"/>
                <a:cs typeface="Times New Roman" pitchFamily="18" charset="0"/>
              </a:rPr>
              <a:t>Игры с </a:t>
            </a:r>
            <a:r>
              <a:rPr lang="ru-RU" sz="2000" b="1" i="1" dirty="0" smtClean="0">
                <a:latin typeface="+mj-lt"/>
                <a:ea typeface="Times New Roman" pitchFamily="18" charset="0"/>
                <a:cs typeface="Times New Roman" pitchFamily="18" charset="0"/>
              </a:rPr>
              <a:t>верёвочкой (шнурком).</a:t>
            </a:r>
            <a:endParaRPr lang="ru-RU" sz="2000" b="1" i="1" dirty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100" b="1" i="1" dirty="0">
              <a:latin typeface="Georgia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ea typeface="Times New Roman" pitchFamily="18" charset="0"/>
                <a:cs typeface="Times New Roman" pitchFamily="18" charset="0"/>
              </a:rPr>
              <a:t>Ребёнок наматывает шерстяную нитку на карандаш, при этом карандаш не крутится, а верёвочка наматывается.</a:t>
            </a:r>
            <a:endParaRPr lang="ru-RU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ea typeface="Times New Roman" pitchFamily="18" charset="0"/>
                <a:cs typeface="Times New Roman" pitchFamily="18" charset="0"/>
              </a:rPr>
              <a:t>Игра – соревнование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«Кто </a:t>
            </a:r>
            <a:r>
              <a:rPr lang="ru-RU" dirty="0">
                <a:ea typeface="Times New Roman" pitchFamily="18" charset="0"/>
                <a:cs typeface="Times New Roman" pitchFamily="18" charset="0"/>
              </a:rPr>
              <a:t>быстрее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Times New Roman" pitchFamily="18" charset="0"/>
              </a:rPr>
              <a:t>Шнуровальные планшеты.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Times New Roman" pitchFamily="18" charset="0"/>
              </a:rPr>
              <a:t>«Узелок завяжи-слово(звук, слог) назови»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Times New Roman" pitchFamily="18" charset="0"/>
              </a:rPr>
              <a:t>«Напиши букву»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1294" y="526081"/>
            <a:ext cx="8431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Бельевыми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прищепками поочередно «кусать» ногтевые фаланги (подушечки) на ударные слоги стиха от большого пальца к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мизинцу. После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первого двустишия — смена рук.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87" y="1328679"/>
            <a:ext cx="1995486" cy="1767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17" y="4181960"/>
            <a:ext cx="4539143" cy="215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8138" y="895849"/>
            <a:ext cx="1129343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Музыканты»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нажимать сначала пальцами одной руки, потом и обеими руками вместе на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   «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клавиатуру» из поролона с приклеенными пуговицами, сопровождая игру произнесением звуков, слогов, слов, чистоговорок, стихов на отрабатываемый звук.</a:t>
            </a:r>
            <a:endParaRPr lang="ru-RU" dirty="0">
              <a:ea typeface="Times New Roman" panose="02020603050405020304" pitchFamily="18" charset="0"/>
            </a:endParaRPr>
          </a:p>
          <a:p>
            <a:pPr marL="685800" algn="ctr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err="1" smtClean="0">
                <a:latin typeface="Monotype Corsiva" panose="03010101010201010101" pitchFamily="66" charset="0"/>
              </a:rPr>
              <a:t>Ша-ша-ша</a:t>
            </a:r>
            <a:r>
              <a:rPr lang="ru-RU" sz="2400" dirty="0" smtClean="0">
                <a:latin typeface="Monotype Corsiva" panose="03010101010201010101" pitchFamily="66" charset="0"/>
              </a:rPr>
              <a:t> - вот каша и лапша.</a:t>
            </a:r>
          </a:p>
          <a:p>
            <a:r>
              <a:rPr lang="ru-RU" sz="2400" dirty="0" err="1" smtClean="0">
                <a:latin typeface="Monotype Corsiva" panose="03010101010201010101" pitchFamily="66" charset="0"/>
              </a:rPr>
              <a:t>Шо-шо-шо</a:t>
            </a:r>
            <a:r>
              <a:rPr lang="ru-RU" sz="2400" dirty="0" smtClean="0">
                <a:latin typeface="Monotype Corsiva" panose="03010101010201010101" pitchFamily="66" charset="0"/>
              </a:rPr>
              <a:t> – говорю я хорошо.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Ши-ши-ши – дайте мне карандаши.</a:t>
            </a:r>
          </a:p>
          <a:p>
            <a:endParaRPr lang="ru-RU" dirty="0"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000" b="1" i="1" dirty="0">
                <a:latin typeface="+mj-lt"/>
                <a:ea typeface="Times New Roman" pitchFamily="18" charset="0"/>
                <a:cs typeface="Times New Roman" pitchFamily="18" charset="0"/>
              </a:rPr>
              <a:t>«Фокусник» </a:t>
            </a:r>
            <a:r>
              <a:rPr lang="ru-RU" i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/>
              <a:t>берём </a:t>
            </a:r>
            <a:r>
              <a:rPr lang="ru-RU" dirty="0"/>
              <a:t>небольшой носовой платок </a:t>
            </a:r>
            <a:r>
              <a:rPr lang="ru-RU" dirty="0" smtClean="0"/>
              <a:t>за </a:t>
            </a:r>
            <a:r>
              <a:rPr lang="ru-RU" dirty="0"/>
              <a:t>уголок и показываем ребёнку, как целиком вобрать его в ладонь, используя пальцы только одной руки. Другая рука не помогает! Предлагаем тоже самое сделать ребёнку поочерёдно.</a:t>
            </a:r>
          </a:p>
          <a:p>
            <a:endParaRPr lang="ru-RU" sz="2400" dirty="0" smtClean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У </a:t>
            </a:r>
            <a:r>
              <a:rPr lang="ru-RU" sz="2400" dirty="0">
                <a:latin typeface="Monotype Corsiva" panose="03010101010201010101" pitchFamily="66" charset="0"/>
              </a:rPr>
              <a:t>меня живот </a:t>
            </a:r>
            <a:r>
              <a:rPr lang="ru-RU" sz="2400" dirty="0" err="1">
                <a:latin typeface="Monotype Corsiva" panose="03010101010201010101" pitchFamily="66" charset="0"/>
              </a:rPr>
              <a:t>проглот</a:t>
            </a:r>
            <a:r>
              <a:rPr lang="ru-RU" sz="2400" dirty="0">
                <a:latin typeface="Monotype Corsiva" panose="03010101010201010101" pitchFamily="66" charset="0"/>
              </a:rPr>
              <a:t> –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              Весь </a:t>
            </a:r>
            <a:r>
              <a:rPr lang="ru-RU" sz="2400" dirty="0">
                <a:latin typeface="Monotype Corsiva" panose="03010101010201010101" pitchFamily="66" charset="0"/>
              </a:rPr>
              <a:t>платок он скушал, вот!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                                 Сразу </a:t>
            </a:r>
            <a:r>
              <a:rPr lang="ru-RU" sz="2400" dirty="0">
                <a:latin typeface="Monotype Corsiva" panose="03010101010201010101" pitchFamily="66" charset="0"/>
              </a:rPr>
              <a:t>стало у </a:t>
            </a:r>
            <a:r>
              <a:rPr lang="ru-RU" sz="2400" dirty="0" err="1">
                <a:latin typeface="Monotype Corsiva" panose="03010101010201010101" pitchFamily="66" charset="0"/>
              </a:rPr>
              <a:t>проглота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                                                  Брюхо</a:t>
            </a:r>
            <a:r>
              <a:rPr lang="ru-RU" sz="2400" dirty="0">
                <a:latin typeface="Monotype Corsiva" panose="03010101010201010101" pitchFamily="66" charset="0"/>
              </a:rPr>
              <a:t>, как у бегемота!</a:t>
            </a:r>
          </a:p>
          <a:p>
            <a:endParaRPr lang="ru-RU" i="1" dirty="0">
              <a:latin typeface="Monotype Corsiva" pitchFamily="66" charset="0"/>
              <a:cs typeface="Arial" pitchFamily="34" charset="0"/>
            </a:endParaRPr>
          </a:p>
          <a:p>
            <a:endParaRPr lang="ru-RU" dirty="0" smtClean="0"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523" y="1308669"/>
            <a:ext cx="3263686" cy="3294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5" y="1717096"/>
            <a:ext cx="2798307" cy="17375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346" y="4602750"/>
            <a:ext cx="1777631" cy="202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511" y="658638"/>
            <a:ext cx="116259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Игры  </a:t>
            </a:r>
            <a:r>
              <a:rPr lang="ru-RU" sz="2000" b="1" i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с  теннисными  шариками.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i="1" dirty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i="1" dirty="0">
                <a:ea typeface="Calibri" pitchFamily="34" charset="0"/>
                <a:cs typeface="Times New Roman" pitchFamily="18" charset="0"/>
              </a:rPr>
              <a:t>Упражнения следует выполнять, чередуя сжатие с вращением. Дышать </a:t>
            </a:r>
            <a:r>
              <a:rPr lang="ru-RU" i="1" dirty="0" smtClean="0">
                <a:ea typeface="Calibri" pitchFamily="34" charset="0"/>
                <a:cs typeface="Times New Roman" pitchFamily="18" charset="0"/>
              </a:rPr>
              <a:t>необходимо спокойно </a:t>
            </a:r>
            <a:r>
              <a:rPr lang="ru-RU" i="1" dirty="0">
                <a:ea typeface="Calibri" pitchFamily="34" charset="0"/>
                <a:cs typeface="Times New Roman" pitchFamily="18" charset="0"/>
              </a:rPr>
              <a:t>и естественно. После выполнения оздоровительных упражнений с шарами в руках появляются ломота, распирание. Эти ощущения возникают от воздействия на активные точки руки и служат показателем правильности выполнения упражнений.</a:t>
            </a:r>
            <a:r>
              <a:rPr lang="ru-RU" i="1" dirty="0">
                <a:cs typeface="Arial" pitchFamily="34" charset="0"/>
              </a:rPr>
              <a:t> </a:t>
            </a:r>
          </a:p>
        </p:txBody>
      </p:sp>
      <p:pic>
        <p:nvPicPr>
          <p:cNvPr id="3" name="Рисунок 2" descr="img156"/>
          <p:cNvPicPr/>
          <p:nvPr/>
        </p:nvPicPr>
        <p:blipFill>
          <a:blip r:embed="rId2" cstate="email">
            <a:duotone>
              <a:prstClr val="black"/>
              <a:srgbClr val="00EA3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59377" y="2476556"/>
            <a:ext cx="2000975" cy="172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 descr="img158"/>
          <p:cNvPicPr/>
          <p:nvPr/>
        </p:nvPicPr>
        <p:blipFill>
          <a:blip r:embed="rId3" cstate="email">
            <a:duotone>
              <a:prstClr val="black"/>
              <a:srgbClr val="00EA3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02649" y="2476556"/>
            <a:ext cx="2000975" cy="172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 descr="img161"/>
          <p:cNvPicPr/>
          <p:nvPr/>
        </p:nvPicPr>
        <p:blipFill>
          <a:blip r:embed="rId4" cstate="email">
            <a:duotone>
              <a:prstClr val="black"/>
              <a:srgbClr val="00EA3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03045" y="2476556"/>
            <a:ext cx="2000975" cy="172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 descr="img162"/>
          <p:cNvPicPr/>
          <p:nvPr/>
        </p:nvPicPr>
        <p:blipFill>
          <a:blip r:embed="rId5" cstate="email">
            <a:duotone>
              <a:prstClr val="black"/>
              <a:srgbClr val="00EA3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59377" y="4892827"/>
            <a:ext cx="2000975" cy="151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 descr="img167"/>
          <p:cNvPicPr/>
          <p:nvPr/>
        </p:nvPicPr>
        <p:blipFill>
          <a:blip r:embed="rId6" cstate="email">
            <a:duotone>
              <a:prstClr val="black"/>
              <a:srgbClr val="00EA3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02649" y="4892827"/>
            <a:ext cx="2000975" cy="151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img163"/>
          <p:cNvPicPr/>
          <p:nvPr/>
        </p:nvPicPr>
        <p:blipFill>
          <a:blip r:embed="rId7" cstate="email">
            <a:duotone>
              <a:prstClr val="black"/>
              <a:srgbClr val="00EA3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03045" y="4892827"/>
            <a:ext cx="2000975" cy="151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Прямоугольник 8"/>
          <p:cNvSpPr/>
          <p:nvPr/>
        </p:nvSpPr>
        <p:spPr>
          <a:xfrm>
            <a:off x="862940" y="4329012"/>
            <a:ext cx="11329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anose="03010101010201010101" pitchFamily="66" charset="0"/>
              </a:rPr>
              <a:t> Пасть </a:t>
            </a:r>
            <a:r>
              <a:rPr lang="ru-RU" sz="2400" b="1" dirty="0">
                <a:latin typeface="Monotype Corsiva" panose="03010101010201010101" pitchFamily="66" charset="0"/>
              </a:rPr>
              <a:t>тигра кусает шар   </a:t>
            </a:r>
            <a:r>
              <a:rPr lang="ru-RU" sz="2400" b="1" dirty="0" smtClean="0">
                <a:latin typeface="Monotype Corsiva" panose="03010101010201010101" pitchFamily="66" charset="0"/>
              </a:rPr>
              <a:t>    Когти </a:t>
            </a:r>
            <a:r>
              <a:rPr lang="ru-RU" sz="2400" b="1" dirty="0">
                <a:latin typeface="Monotype Corsiva" panose="03010101010201010101" pitchFamily="66" charset="0"/>
              </a:rPr>
              <a:t>сжимают жемчужину </a:t>
            </a:r>
            <a:r>
              <a:rPr lang="ru-RU" sz="2400" b="1" dirty="0" smtClean="0">
                <a:latin typeface="Monotype Corsiva" panose="03010101010201010101" pitchFamily="66" charset="0"/>
              </a:rPr>
              <a:t>   Завинчивать </a:t>
            </a:r>
            <a:r>
              <a:rPr lang="ru-RU" sz="2400" b="1" dirty="0">
                <a:latin typeface="Monotype Corsiva" panose="03010101010201010101" pitchFamily="66" charset="0"/>
              </a:rPr>
              <a:t>и отвинчивать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42950" y="6422491"/>
            <a:ext cx="10299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r>
              <a:rPr lang="ru-RU" sz="2400" b="1" dirty="0" smtClean="0">
                <a:latin typeface="Monotype Corsiva" panose="03010101010201010101" pitchFamily="66" charset="0"/>
              </a:rPr>
              <a:t>Уголёк </a:t>
            </a:r>
            <a:r>
              <a:rPr lang="ru-RU" sz="2400" b="1" dirty="0">
                <a:latin typeface="Monotype Corsiva" panose="03010101010201010101" pitchFamily="66" charset="0"/>
              </a:rPr>
              <a:t>на ладони     </a:t>
            </a:r>
            <a:r>
              <a:rPr lang="ru-RU" sz="2400" b="1" dirty="0" smtClean="0">
                <a:latin typeface="Monotype Corsiva" panose="03010101010201010101" pitchFamily="66" charset="0"/>
              </a:rPr>
              <a:t>        Вращение </a:t>
            </a:r>
            <a:r>
              <a:rPr lang="ru-RU" sz="2400" b="1" dirty="0">
                <a:latin typeface="Monotype Corsiva" panose="03010101010201010101" pitchFamily="66" charset="0"/>
              </a:rPr>
              <a:t>двух шаров     </a:t>
            </a:r>
            <a:r>
              <a:rPr lang="ru-RU" sz="2400" b="1" dirty="0" smtClean="0">
                <a:latin typeface="Monotype Corsiva" panose="03010101010201010101" pitchFamily="66" charset="0"/>
              </a:rPr>
              <a:t>       Растереть </a:t>
            </a:r>
            <a:r>
              <a:rPr lang="ru-RU" sz="2400" b="1" dirty="0">
                <a:latin typeface="Monotype Corsiva" panose="03010101010201010101" pitchFamily="66" charset="0"/>
              </a:rPr>
              <a:t>орех</a:t>
            </a:r>
          </a:p>
        </p:txBody>
      </p:sp>
    </p:spTree>
    <p:extLst>
      <p:ext uri="{BB962C8B-B14F-4D97-AF65-F5344CB8AC3E}">
        <p14:creationId xmlns:p14="http://schemas.microsoft.com/office/powerpoint/2010/main" val="31027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0016" y="101162"/>
            <a:ext cx="837210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«Золушка»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(отделить пальчиками горох от фасоли, выложить изображение)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631" y="778270"/>
            <a:ext cx="6008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 блюдца я беру горошки,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Словно </a:t>
            </a:r>
            <a:r>
              <a:rPr lang="ru-RU" sz="24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птица клювом крошки.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И </a:t>
            </a:r>
            <a:r>
              <a:rPr lang="ru-RU" sz="24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полны мои ладошки –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Руки </a:t>
            </a:r>
            <a:r>
              <a:rPr lang="ru-RU" sz="24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держат все горошки.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3574" y="2468985"/>
            <a:ext cx="1073925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«Прогулка»</a:t>
            </a:r>
            <a:r>
              <a:rPr lang="ru-RU" dirty="0"/>
              <a:t> - с помощью </a:t>
            </a:r>
            <a:r>
              <a:rPr lang="ru-RU" dirty="0" smtClean="0"/>
              <a:t>небольшой решетки «ходить</a:t>
            </a:r>
            <a:r>
              <a:rPr lang="ru-RU" dirty="0"/>
              <a:t>» указательными и средними пальцами по клеточкам, на каждый ударный слог стиха, делая по шагу. Можно «ходить» средним и безымянным, безымянным и мизинцем правой и левой руки поочередно и одновременно.</a:t>
            </a:r>
          </a:p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              Кто идет?</a:t>
            </a:r>
          </a:p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    Идет собака, кот идет</a:t>
            </a:r>
          </a:p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             И </a:t>
            </a:r>
            <a:r>
              <a:rPr lang="ru-RU" sz="2400" dirty="0">
                <a:latin typeface="Monotype Corsiva" panose="03010101010201010101" pitchFamily="66" charset="0"/>
              </a:rPr>
              <a:t>дождь идет, и град…</a:t>
            </a:r>
          </a:p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                  Еще </a:t>
            </a:r>
            <a:r>
              <a:rPr lang="ru-RU" sz="2400" dirty="0">
                <a:latin typeface="Monotype Corsiva" panose="03010101010201010101" pitchFamily="66" charset="0"/>
              </a:rPr>
              <a:t>часы идут вперед,</a:t>
            </a:r>
          </a:p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                            Хоть </a:t>
            </a:r>
            <a:r>
              <a:rPr lang="ru-RU" sz="2400" dirty="0">
                <a:latin typeface="Monotype Corsiva" panose="03010101010201010101" pitchFamily="66" charset="0"/>
              </a:rPr>
              <a:t>на столе стоят.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                 </a:t>
            </a:r>
            <a:r>
              <a:rPr lang="ru-RU" sz="2400" dirty="0" smtClean="0">
                <a:latin typeface="Monotype Corsiva" panose="03010101010201010101" pitchFamily="66" charset="0"/>
              </a:rPr>
              <a:t>                                      </a:t>
            </a:r>
            <a:r>
              <a:rPr lang="ru-RU" sz="2400" dirty="0" err="1" smtClean="0">
                <a:latin typeface="Monotype Corsiva" panose="03010101010201010101" pitchFamily="66" charset="0"/>
              </a:rPr>
              <a:t>Л.Парамонова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81" y="439716"/>
            <a:ext cx="2047875" cy="2047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056" y="1142174"/>
            <a:ext cx="1264779" cy="12057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68" y="4038645"/>
            <a:ext cx="311810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3164" y="146837"/>
            <a:ext cx="10200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Игры с природным материалом (орехами, каштанами, шишками)</a:t>
            </a:r>
            <a:endParaRPr lang="ru-RU" sz="2000" b="1" i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061"/>
          <p:cNvPicPr/>
          <p:nvPr/>
        </p:nvPicPr>
        <p:blipFill>
          <a:blip r:embed="rId2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27866" y="1137615"/>
            <a:ext cx="1871464" cy="153737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 descr="049"/>
          <p:cNvPicPr/>
          <p:nvPr/>
        </p:nvPicPr>
        <p:blipFill>
          <a:blip r:embed="rId3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5400000">
            <a:off x="5546565" y="2176798"/>
            <a:ext cx="1118087" cy="213881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 descr="047"/>
          <p:cNvPicPr/>
          <p:nvPr/>
        </p:nvPicPr>
        <p:blipFill>
          <a:blip r:embed="rId4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 l="5836" r="5902"/>
          <a:stretch>
            <a:fillRect/>
          </a:stretch>
        </p:blipFill>
        <p:spPr bwMode="auto">
          <a:xfrm>
            <a:off x="5116404" y="843013"/>
            <a:ext cx="1871464" cy="153737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 descr="046"/>
          <p:cNvPicPr/>
          <p:nvPr/>
        </p:nvPicPr>
        <p:blipFill>
          <a:blip r:embed="rId5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74522" y="1137615"/>
            <a:ext cx="1871464" cy="153737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 descr="048"/>
          <p:cNvPicPr/>
          <p:nvPr/>
        </p:nvPicPr>
        <p:blipFill>
          <a:blip r:embed="rId6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21293" y="3163933"/>
            <a:ext cx="1871464" cy="153737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062"/>
          <p:cNvPicPr/>
          <p:nvPr/>
        </p:nvPicPr>
        <p:blipFill>
          <a:blip r:embed="rId7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44965" y="4112028"/>
            <a:ext cx="1871464" cy="153737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 descr="050"/>
          <p:cNvPicPr/>
          <p:nvPr/>
        </p:nvPicPr>
        <p:blipFill>
          <a:blip r:embed="rId8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74522" y="3163933"/>
            <a:ext cx="1871464" cy="153737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Рисунок 9"/>
          <p:cNvPicPr/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3578" y="5009080"/>
            <a:ext cx="1768422" cy="184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602468" y="5786406"/>
            <a:ext cx="8494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 катаю мой орех</a:t>
            </a:r>
            <a:endParaRPr lang="ru-RU" sz="2400" dirty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Чтобы стал круглее всех.</a:t>
            </a:r>
            <a:endParaRPr lang="ru-RU" sz="2400" dirty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50061" y="5148710"/>
            <a:ext cx="4644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Научился 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два </a:t>
            </a: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каштана</a:t>
            </a:r>
            <a:endParaRPr lang="ru-RU" sz="2400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685800" algn="ctr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Между пальцами катать.</a:t>
            </a:r>
            <a:endParaRPr lang="ru-RU" sz="2400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685800" algn="ctr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Это в школе мне поможет</a:t>
            </a:r>
            <a:endParaRPr lang="ru-RU" sz="2400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685800" algn="ctr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Буквы ровные писать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6275" y="0"/>
            <a:ext cx="10307781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Игры с массажным шариком Су 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–Джок </a:t>
            </a:r>
            <a:endParaRPr lang="ru-RU" sz="2000" b="1" dirty="0" smtClean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Этот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метод основан на том, что каждому органу человеческого тела соответствуют биоактивные точки, расположенные на кистях и стопах. </a:t>
            </a:r>
            <a:b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Достоинства Су – Джок: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- Высокая эффективность – при правильном применении наступает выраженный эффект.</a:t>
            </a:r>
            <a:b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- Абсолютная безопасность – неправильное применение никогда не наносит вред – оно просто не эффективно.</a:t>
            </a:r>
            <a:b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- Универсальность – Су-Джок терапию могут использовать и педагоги в своей работе, и родители в домашних условиях.</a:t>
            </a:r>
            <a:b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Су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– Джок с виду - симпатичный шарик с острыми шипами, но, удивительно, сколько пользы он может принести. Попробуйте покатать его между ладонями - тут же ощутите прилив тепла и лёгкое покалывание. </a:t>
            </a:r>
            <a:endParaRPr lang="ru-RU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Приемы Су – Джок терапии: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Массаж </a:t>
            </a:r>
            <a:r>
              <a:rPr lang="ru-RU" dirty="0" smtClean="0"/>
              <a:t>шариком кистей </a:t>
            </a:r>
            <a:r>
              <a:rPr lang="ru-RU" dirty="0"/>
              <a:t>и пальцев рук. </a:t>
            </a:r>
            <a:br>
              <a:rPr lang="ru-RU" dirty="0"/>
            </a:br>
            <a:r>
              <a:rPr lang="ru-RU" dirty="0"/>
              <a:t>Массаж эластичным кольцом.</a:t>
            </a:r>
            <a:br>
              <a:rPr lang="ru-RU" dirty="0"/>
            </a:br>
            <a:r>
              <a:rPr lang="ru-RU" dirty="0"/>
              <a:t>Массаж стоп.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400" i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Мячик мой не отдыхает,</a:t>
            </a:r>
            <a:endParaRPr lang="ru-RU" sz="2400" i="1" dirty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На  ладошке  он  гуляет.</a:t>
            </a:r>
            <a:endParaRPr lang="ru-RU" sz="2400" i="1" dirty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Взад-вперёд  его  качу,</a:t>
            </a:r>
            <a:endParaRPr lang="ru-RU" sz="2400" i="1" dirty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Вправо-влево, как хочу.</a:t>
            </a:r>
            <a:endParaRPr lang="ru-RU" sz="2400" i="1" dirty="0">
              <a:latin typeface="Monotype Corsiva" pitchFamily="66" charset="0"/>
              <a:cs typeface="Arial" pitchFamily="34" charset="0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94" y="3727898"/>
            <a:ext cx="4512623" cy="31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1886</TotalTime>
  <Words>775</Words>
  <Application>Microsoft Office PowerPoint</Application>
  <PresentationFormat>Произвольный</PresentationFormat>
  <Paragraphs>162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Легкий дым</vt:lpstr>
      <vt:lpstr>Пальчиковый игротренинг  для развития речи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дисграфии и дислексии</dc:title>
  <dc:creator>Сенька</dc:creator>
  <cp:lastModifiedBy>Admin</cp:lastModifiedBy>
  <cp:revision>147</cp:revision>
  <dcterms:created xsi:type="dcterms:W3CDTF">2016-03-29T19:42:12Z</dcterms:created>
  <dcterms:modified xsi:type="dcterms:W3CDTF">2018-11-28T07:15:48Z</dcterms:modified>
</cp:coreProperties>
</file>