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9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9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5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8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1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8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4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3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46A6-A87F-46E2-91D9-AE910A694F3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F037-A2E8-4DCF-A2F5-9BC64B2E4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4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838" y="1098311"/>
            <a:ext cx="8368146" cy="13763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Формирование культуры семейного воспитания детей на основе традиционных </a:t>
            </a:r>
            <a:br>
              <a:rPr lang="ru-RU" sz="2800" b="1" dirty="0" smtClean="0"/>
            </a:br>
            <a:r>
              <a:rPr lang="ru-RU" sz="2800" b="1" dirty="0" smtClean="0"/>
              <a:t>духовно-нравственных ценностей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310" y="5791200"/>
            <a:ext cx="6109854" cy="10668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Девяткина Елена Александровна, </a:t>
            </a:r>
          </a:p>
          <a:p>
            <a:pPr algn="r"/>
            <a:r>
              <a:rPr lang="ru-RU" dirty="0" smtClean="0"/>
              <a:t>старший воспитатель МДОУ «Детский сад № 20», </a:t>
            </a:r>
          </a:p>
          <a:p>
            <a:pPr algn="r"/>
            <a:r>
              <a:rPr lang="ru-RU" dirty="0" smtClean="0"/>
              <a:t>2025 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9" t="43939" b="10269"/>
          <a:stretch/>
        </p:blipFill>
        <p:spPr>
          <a:xfrm>
            <a:off x="2667000" y="2967372"/>
            <a:ext cx="3983182" cy="2498676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34293" y="290945"/>
            <a:ext cx="8077199" cy="58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Ярославский городской педагогический форум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20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01224" y="45364"/>
            <a:ext cx="5098473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Проект «Моя спортивная зима»</a:t>
            </a:r>
            <a:endParaRPr lang="ru-RU" sz="2800" b="1" dirty="0"/>
          </a:p>
        </p:txBody>
      </p:sp>
      <p:pic>
        <p:nvPicPr>
          <p:cNvPr id="1026" name="Picture 2" descr="D:\Педфорум\17427809556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11467"/>
          <a:stretch/>
        </p:blipFill>
        <p:spPr bwMode="auto">
          <a:xfrm>
            <a:off x="1071154" y="761999"/>
            <a:ext cx="6768736" cy="23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едфорум\17427809555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26965"/>
          <a:stretch/>
        </p:blipFill>
        <p:spPr bwMode="auto">
          <a:xfrm>
            <a:off x="142897" y="3297382"/>
            <a:ext cx="3030415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едфорум\17427809556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7"/>
          <a:stretch/>
        </p:blipFill>
        <p:spPr bwMode="auto">
          <a:xfrm>
            <a:off x="3339663" y="3297382"/>
            <a:ext cx="2461430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едфорум\17427809556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5" r="4769" b="20516"/>
          <a:stretch/>
        </p:blipFill>
        <p:spPr bwMode="auto">
          <a:xfrm>
            <a:off x="6028213" y="3297382"/>
            <a:ext cx="2941616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Педфорум\scale_12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12" b="100000" l="18743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22368" r="38885"/>
          <a:stretch/>
        </p:blipFill>
        <p:spPr bwMode="auto">
          <a:xfrm>
            <a:off x="0" y="4937901"/>
            <a:ext cx="2729345" cy="17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45806" y="2876717"/>
            <a:ext cx="5098473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Благодарим за внимание!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83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5342" r="73216" b="26932"/>
          <a:stretch/>
        </p:blipFill>
        <p:spPr>
          <a:xfrm>
            <a:off x="642938" y="2244437"/>
            <a:ext cx="2865540" cy="433917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3556" y="1011381"/>
            <a:ext cx="8390226" cy="983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+mj-lt"/>
              </a:rPr>
              <a:t>Указ президента </a:t>
            </a:r>
            <a:r>
              <a:rPr lang="ru-RU" sz="2000" dirty="0">
                <a:latin typeface="+mj-lt"/>
              </a:rPr>
              <a:t>РФ </a:t>
            </a:r>
            <a:r>
              <a:rPr lang="ru-RU" sz="2000" dirty="0" smtClean="0">
                <a:latin typeface="+mj-lt"/>
              </a:rPr>
              <a:t>от 09.11.2022 г. № 809 </a:t>
            </a:r>
            <a:r>
              <a:rPr lang="ru-RU" sz="2000" b="1" dirty="0" smtClean="0">
                <a:latin typeface="+mj-lt"/>
              </a:rPr>
              <a:t>«Об </a:t>
            </a:r>
            <a:r>
              <a:rPr lang="ru-RU" sz="2000" b="1" dirty="0">
                <a:latin typeface="+mj-lt"/>
              </a:rPr>
              <a:t>утверждении основ </a:t>
            </a:r>
            <a:r>
              <a:rPr lang="ru-RU" sz="2000" b="1" dirty="0" smtClean="0">
                <a:latin typeface="+mj-lt"/>
              </a:rPr>
              <a:t>государственной </a:t>
            </a:r>
            <a:r>
              <a:rPr lang="ru-RU" sz="2000" b="1" dirty="0">
                <a:latin typeface="+mj-lt"/>
              </a:rPr>
              <a:t>политики по сохранению и укреплению </a:t>
            </a:r>
            <a:r>
              <a:rPr lang="ru-RU" sz="2000" b="1" dirty="0" smtClean="0">
                <a:latin typeface="+mj-lt"/>
              </a:rPr>
              <a:t>традиционных </a:t>
            </a:r>
            <a:r>
              <a:rPr lang="ru-RU" sz="2000" b="1" dirty="0">
                <a:latin typeface="+mj-lt"/>
              </a:rPr>
              <a:t>российских </a:t>
            </a:r>
            <a:r>
              <a:rPr lang="ru-RU" sz="2000" b="1" dirty="0" smtClean="0">
                <a:latin typeface="+mj-lt"/>
              </a:rPr>
              <a:t>духовно-нравственных </a:t>
            </a:r>
            <a:r>
              <a:rPr lang="ru-RU" sz="2000" b="1" dirty="0">
                <a:latin typeface="+mj-lt"/>
              </a:rPr>
              <a:t>ценностей</a:t>
            </a:r>
            <a:r>
              <a:rPr lang="ru-RU" sz="2000" b="1" dirty="0" smtClean="0">
                <a:latin typeface="+mj-lt"/>
              </a:rPr>
              <a:t>»</a:t>
            </a:r>
            <a:endParaRPr lang="ru-RU" sz="2000" b="1" dirty="0">
              <a:latin typeface="+mj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17818" y="1995054"/>
            <a:ext cx="4765964" cy="535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Приоритет духовного над материальным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Защита человеческой жизни, прав и свобод человека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Семья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Созидательный труд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Служение Отечеству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Нормы морали и нравственности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Гуманизм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Милосердие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Взаимопомощь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Справедливость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Коллективизм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Преемственность поколений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4596" y="294745"/>
            <a:ext cx="8368146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Что такое духовно-нравственные ценности?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20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6" t="18859" b="5999"/>
          <a:stretch/>
        </p:blipFill>
        <p:spPr>
          <a:xfrm flipH="1">
            <a:off x="6509199" y="3432127"/>
            <a:ext cx="2274583" cy="3269673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10427" y="4900706"/>
            <a:ext cx="5730154" cy="180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+mj-lt"/>
              </a:rPr>
              <a:t>Система семейных ценностей, определяющих уклад жизни семьи, является </a:t>
            </a:r>
            <a:r>
              <a:rPr lang="ru-RU" sz="2400" b="1" dirty="0" smtClean="0">
                <a:latin typeface="+mj-lt"/>
              </a:rPr>
              <a:t>основным средством воспитания нравственности </a:t>
            </a:r>
            <a:r>
              <a:rPr lang="ru-RU" sz="2400" dirty="0" smtClean="0">
                <a:latin typeface="+mj-lt"/>
              </a:rPr>
              <a:t>как комплекса жизненных приоритетов</a:t>
            </a:r>
            <a:endParaRPr lang="ru-RU" sz="2400" b="1" dirty="0">
              <a:latin typeface="+mj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452938" y="1011380"/>
            <a:ext cx="4483244" cy="180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«Главный замысел и цель семейной жизни – воспитание детей. Главная школа воспитания – это отношения  мужа и жены, отца и матери»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В.А. Сухомлинский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5636" y="391727"/>
            <a:ext cx="8368146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Что такое культура семейного воспитания?</a:t>
            </a:r>
            <a:endParaRPr lang="ru-RU" sz="2800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3970" y="1154949"/>
            <a:ext cx="3746139" cy="113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Культура</a:t>
            </a:r>
            <a:r>
              <a:rPr lang="ru-RU" sz="2400" dirty="0" smtClean="0">
                <a:latin typeface="+mj-lt"/>
              </a:rPr>
              <a:t> – это процесс и результат созидательной деятельности человека</a:t>
            </a:r>
            <a:endParaRPr lang="ru-RU" sz="2400" b="1" dirty="0">
              <a:latin typeface="+mj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43970" y="2462301"/>
            <a:ext cx="6265229" cy="209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Семейное воспитание детей </a:t>
            </a:r>
            <a:r>
              <a:rPr lang="ru-RU" sz="2400" dirty="0" smtClean="0">
                <a:latin typeface="+mj-lt"/>
              </a:rPr>
              <a:t>– это формирование их социального опыта в условиях конкретной семьи силами родителей и родственников, с учетом наследственности, материального положения, уклада жизни и традиций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1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 b="29880"/>
          <a:stretch/>
        </p:blipFill>
        <p:spPr>
          <a:xfrm>
            <a:off x="156923" y="4544290"/>
            <a:ext cx="8987077" cy="218901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01224" y="253182"/>
            <a:ext cx="5098473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Культура семейного воспитания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93276" y="1039084"/>
            <a:ext cx="2175164" cy="1163784"/>
            <a:chOff x="293276" y="1039084"/>
            <a:chExt cx="2175164" cy="116378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293276" y="1039084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Благополучие и стабильность семьи</a:t>
              </a:r>
              <a:endParaRPr lang="ru-RU" sz="2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257123" y="2216723"/>
            <a:ext cx="2245603" cy="1163784"/>
            <a:chOff x="2257123" y="2216723"/>
            <a:chExt cx="2245603" cy="116378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7562" y="2216723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2257123" y="2216723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Модель семейной жизни</a:t>
              </a:r>
              <a:endParaRPr lang="ru-RU" sz="2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50460" y="2202868"/>
            <a:ext cx="2175164" cy="1177639"/>
            <a:chOff x="4650460" y="2202868"/>
            <a:chExt cx="2175164" cy="117763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650460" y="2202868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650460" y="2216723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Сохранение национальной культуры</a:t>
              </a:r>
              <a:endParaRPr lang="ru-RU" sz="2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677889" y="1025223"/>
            <a:ext cx="2175165" cy="1177645"/>
            <a:chOff x="6677889" y="1025223"/>
            <a:chExt cx="2175165" cy="1177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677890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6677889" y="1025223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Образец норм и правил поведения</a:t>
              </a:r>
              <a:endParaRPr lang="ru-RU" sz="2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4502725" y="3671448"/>
            <a:ext cx="4350329" cy="47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Преемственность поколений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45676" y="3671448"/>
            <a:ext cx="3701500" cy="47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Гармоничное воспитание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D:\Педфорум\ilovepdf_pages-to-jpg (1)\kkmicqdmqf3o3j2n6lw4qu0u20hoxrmy_page-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9" t="44503" r="9136" b="17754"/>
          <a:stretch/>
        </p:blipFill>
        <p:spPr bwMode="auto">
          <a:xfrm>
            <a:off x="3648938" y="872835"/>
            <a:ext cx="1707575" cy="12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01224" y="253182"/>
            <a:ext cx="5098473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Что может педагог?</a:t>
            </a:r>
            <a:endParaRPr lang="ru-RU" sz="28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02799" y="2355273"/>
            <a:ext cx="4895321" cy="271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+mj-lt"/>
              </a:rPr>
              <a:t>Духовно-нравственные ценности</a:t>
            </a:r>
          </a:p>
          <a:p>
            <a:r>
              <a:rPr lang="ru-RU" sz="2400" dirty="0" smtClean="0">
                <a:latin typeface="+mj-lt"/>
              </a:rPr>
              <a:t>Ценности дружбы</a:t>
            </a:r>
          </a:p>
          <a:p>
            <a:r>
              <a:rPr lang="ru-RU" sz="2400" dirty="0" smtClean="0">
                <a:latin typeface="+mj-lt"/>
              </a:rPr>
              <a:t>Ценности труда</a:t>
            </a:r>
          </a:p>
          <a:p>
            <a:r>
              <a:rPr lang="ru-RU" sz="2400" dirty="0" smtClean="0">
                <a:latin typeface="+mj-lt"/>
              </a:rPr>
              <a:t>Семейные и патриотические ценности</a:t>
            </a:r>
            <a:endParaRPr lang="ru-RU" sz="2400" dirty="0">
              <a:latin typeface="+mj-lt"/>
            </a:endParaRPr>
          </a:p>
        </p:txBody>
      </p:sp>
      <p:pic>
        <p:nvPicPr>
          <p:cNvPr id="3076" name="Picture 4" descr="D:\Педфорум\ilovepdf_pages-to-jpg (1)\kkmicqdmqf3o3j2n6lw4qu0u20hoxrmy_page-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8" t="25549" r="1936" b="7473"/>
          <a:stretch/>
        </p:blipFill>
        <p:spPr bwMode="auto">
          <a:xfrm>
            <a:off x="6229121" y="3185301"/>
            <a:ext cx="26046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5" b="93028" l="69839" r="99892">
                        <a14:foregroundMark x1="75108" y1="32569" x2="75108" y2="32569"/>
                        <a14:foregroundMark x1="76398" y1="29513" x2="76398" y2="29513"/>
                        <a14:foregroundMark x1="73763" y1="29799" x2="73763" y2="29799"/>
                        <a14:foregroundMark x1="76989" y1="66476" x2="76989" y2="66476"/>
                        <a14:foregroundMark x1="76828" y1="64852" x2="75645" y2="57307"/>
                        <a14:foregroundMark x1="80215" y1="86246" x2="80215" y2="86246"/>
                        <a14:foregroundMark x1="71075" y1="84145" x2="99355" y2="81089"/>
                        <a14:foregroundMark x1="85000" y1="84527" x2="90376" y2="91595"/>
                        <a14:foregroundMark x1="84086" y1="85482" x2="70699" y2="93028"/>
                        <a14:foregroundMark x1="71075" y1="92359" x2="99892" y2="93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96" t="18859" b="5999"/>
          <a:stretch/>
        </p:blipFill>
        <p:spPr>
          <a:xfrm>
            <a:off x="0" y="3478691"/>
            <a:ext cx="2234330" cy="3211810"/>
          </a:xfrm>
        </p:spPr>
      </p:pic>
      <p:pic>
        <p:nvPicPr>
          <p:cNvPr id="3077" name="Picture 5" descr="D:\Педфорум\s8k6_p73wGhXSLABAw0lXyiXMNKGTD_SCf8yH36MgeJc-UD5IvHavfB6rWLVNDNTjWwLvMF2VihoF48FM2I5PeY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9103" b="19314"/>
          <a:stretch/>
        </p:blipFill>
        <p:spPr bwMode="auto">
          <a:xfrm>
            <a:off x="235527" y="452172"/>
            <a:ext cx="2665502" cy="19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181879" y="1153010"/>
            <a:ext cx="5962121" cy="88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Роль детского сада в привитии ценностей глазами родителей:</a:t>
            </a:r>
          </a:p>
        </p:txBody>
      </p:sp>
      <p:pic>
        <p:nvPicPr>
          <p:cNvPr id="2050" name="Picture 2" descr="D:\Педфорум\метод реком взаимодействи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84" y="4868375"/>
            <a:ext cx="1670970" cy="16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9382" y="253182"/>
            <a:ext cx="8589818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Детский сад и семья: формируем культуру вместе</a:t>
            </a:r>
            <a:endParaRPr lang="ru-RU" sz="2800" b="1" dirty="0"/>
          </a:p>
        </p:txBody>
      </p:sp>
      <p:pic>
        <p:nvPicPr>
          <p:cNvPr id="2050" name="Picture 2" descr="D:\Педфорум\титульный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039092"/>
            <a:ext cx="3876799" cy="54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378036" y="1039092"/>
            <a:ext cx="4461164" cy="1565563"/>
            <a:chOff x="293276" y="1039084"/>
            <a:chExt cx="2175164" cy="11776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293276" y="1052930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Информирование родителей</a:t>
              </a:r>
            </a:p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(родительские собрания, дни открытых дверей, беседы, консультации)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78037" y="2854903"/>
            <a:ext cx="4461164" cy="1795895"/>
            <a:chOff x="293276" y="1039084"/>
            <a:chExt cx="2175164" cy="117763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293276" y="1052930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Формирование у родителей практического опыта воспитательных действий</a:t>
              </a:r>
            </a:p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(практикумы, тренинги, деловые </a:t>
              </a:r>
              <a:r>
                <a:rPr lang="ru-RU" sz="2400" dirty="0">
                  <a:solidFill>
                    <a:srgbClr val="C00000"/>
                  </a:solidFill>
                  <a:latin typeface="+mj-lt"/>
                </a:rPr>
                <a:t>и</a:t>
              </a: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гры)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78036" y="4901047"/>
            <a:ext cx="4461164" cy="1565563"/>
            <a:chOff x="293276" y="1039084"/>
            <a:chExt cx="2175164" cy="117763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293276" y="1052930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Вовлечение родителей в совместную деятельность</a:t>
              </a:r>
            </a:p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(клубы, проекты, совместные досуги)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01224" y="253182"/>
            <a:ext cx="5098473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Сотворчество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51711" y="1199946"/>
            <a:ext cx="4453620" cy="4350329"/>
            <a:chOff x="293276" y="1039084"/>
            <a:chExt cx="2175164" cy="122308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293276" y="1098381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/>
              <a:r>
                <a:rPr lang="ru-RU" sz="2400" b="1" dirty="0">
                  <a:solidFill>
                    <a:srgbClr val="C00000"/>
                  </a:solidFill>
                  <a:latin typeface="+mj-lt"/>
                </a:rPr>
                <a:t>Развитие социальных навыков </a:t>
              </a:r>
              <a:r>
                <a:rPr lang="ru-RU" sz="2400" dirty="0">
                  <a:solidFill>
                    <a:srgbClr val="C00000"/>
                  </a:solidFill>
                  <a:latin typeface="+mj-lt"/>
                </a:rPr>
                <a:t>(умение договариваться, сотрудничать, уважать труд  других)</a:t>
              </a:r>
            </a:p>
            <a:p>
              <a:pPr marL="285750" indent="-285750"/>
              <a:r>
                <a:rPr lang="ru-RU" sz="2400" b="1" dirty="0">
                  <a:solidFill>
                    <a:srgbClr val="C00000"/>
                  </a:solidFill>
                  <a:latin typeface="+mj-lt"/>
                </a:rPr>
                <a:t>Укрепление семейных отношений  </a:t>
              </a:r>
              <a:r>
                <a:rPr lang="ru-RU" sz="2400" dirty="0">
                  <a:solidFill>
                    <a:srgbClr val="C00000"/>
                  </a:solidFill>
                  <a:latin typeface="+mj-lt"/>
                </a:rPr>
                <a:t>(новые связи между родителем и ребенком, доверительные отношения)</a:t>
              </a:r>
            </a:p>
            <a:p>
              <a:pPr marL="285750" indent="-285750"/>
              <a:r>
                <a:rPr lang="ru-RU" sz="2400" b="1" dirty="0">
                  <a:solidFill>
                    <a:srgbClr val="C00000"/>
                  </a:solidFill>
                  <a:latin typeface="+mj-lt"/>
                </a:rPr>
                <a:t>Приобретение новых </a:t>
              </a: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знаний</a:t>
              </a:r>
              <a:r>
                <a:rPr lang="ru-RU" sz="2400" b="1" dirty="0">
                  <a:solidFill>
                    <a:srgbClr val="C00000"/>
                  </a:solidFill>
                  <a:latin typeface="+mj-lt"/>
                </a:rPr>
                <a:t>, умений, навыков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64241" y="1274615"/>
            <a:ext cx="2823998" cy="1468593"/>
            <a:chOff x="293276" y="1039084"/>
            <a:chExt cx="2175164" cy="116378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293276" y="1039084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Импульс для создания новых семейных событий, традиций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64241" y="3719921"/>
            <a:ext cx="2823998" cy="1288490"/>
            <a:chOff x="293276" y="1039084"/>
            <a:chExt cx="2175164" cy="116378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293276" y="1039084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Формирование культуры семейного воспитания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5465" y="5674966"/>
            <a:ext cx="8655119" cy="789709"/>
            <a:chOff x="279398" y="1039084"/>
            <a:chExt cx="2189042" cy="116378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279398" y="1039084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Приобщение к традиционным духовно-нравственным ценностям через содержательный компонент мероприятия</a:t>
              </a:r>
            </a:p>
          </p:txBody>
        </p:sp>
      </p:grpSp>
      <p:sp>
        <p:nvSpPr>
          <p:cNvPr id="16" name="Стрелка вправо 15"/>
          <p:cNvSpPr/>
          <p:nvPr/>
        </p:nvSpPr>
        <p:spPr>
          <a:xfrm>
            <a:off x="4876800" y="1787236"/>
            <a:ext cx="637309" cy="374073"/>
          </a:xfrm>
          <a:prstGeom prst="rightArrow">
            <a:avLst/>
          </a:prstGeom>
          <a:solidFill>
            <a:srgbClr val="C00000">
              <a:alpha val="65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757585" y="3075715"/>
            <a:ext cx="637309" cy="374073"/>
          </a:xfrm>
          <a:prstGeom prst="rightArrow">
            <a:avLst/>
          </a:prstGeom>
          <a:solidFill>
            <a:srgbClr val="C00000">
              <a:alpha val="65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79051" y="253180"/>
            <a:ext cx="7537045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«Ярославский изразец – мастерства образец»</a:t>
            </a:r>
            <a:endParaRPr lang="ru-RU" sz="2800" b="1" dirty="0"/>
          </a:p>
        </p:txBody>
      </p:sp>
      <p:pic>
        <p:nvPicPr>
          <p:cNvPr id="1026" name="Picture 2" descr="D:\Педфорум\2aLrRsi2i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00" y="872834"/>
            <a:ext cx="2656548" cy="59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едфорум\IB8ScJ-u0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02" y="872834"/>
            <a:ext cx="2653135" cy="58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едфорум\M84n32I6Fq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3" y="872834"/>
            <a:ext cx="2653135" cy="58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01224" y="45364"/>
            <a:ext cx="5098473" cy="6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Проект «Моя спортивная зима»</a:t>
            </a:r>
            <a:endParaRPr lang="ru-RU" sz="2800" b="1" dirty="0"/>
          </a:p>
        </p:txBody>
      </p:sp>
      <p:pic>
        <p:nvPicPr>
          <p:cNvPr id="2" name="Picture 2" descr="D:\Педфорум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/>
          <a:stretch/>
        </p:blipFill>
        <p:spPr bwMode="auto">
          <a:xfrm>
            <a:off x="5330105" y="1040823"/>
            <a:ext cx="353680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16385" y="665017"/>
            <a:ext cx="4851359" cy="6012874"/>
            <a:chOff x="293276" y="1039084"/>
            <a:chExt cx="2175164" cy="116378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3276" y="1039084"/>
              <a:ext cx="2175164" cy="11637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293276" y="1039084"/>
              <a:ext cx="2175164" cy="116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Цель проекта: </a:t>
              </a:r>
            </a:p>
            <a:p>
              <a:pPr marL="0" indent="0">
                <a:buNone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Формирование привычки к активному и здоровому образу жизни в семьях воспитанников ДОУ.</a:t>
              </a:r>
            </a:p>
            <a:p>
              <a:pPr marL="0" indent="0" algn="ctr">
                <a:buNone/>
              </a:pP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Задачи:</a:t>
              </a:r>
            </a:p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Обогащать опыт детей и родителей по видам и способам активного зимнего досуга.</a:t>
              </a:r>
            </a:p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Приобщать родителей воспитанников к совместной работе и объединять усилия по оздоровлению и развитию детей.</a:t>
              </a:r>
            </a:p>
            <a:p>
              <a:pPr marL="457200" indent="-457200">
                <a:buAutoNum type="arabicPeriod"/>
              </a:pPr>
              <a:r>
                <a:rPr lang="ru-RU" sz="2400" dirty="0">
                  <a:solidFill>
                    <a:srgbClr val="C00000"/>
                  </a:solidFill>
                  <a:latin typeface="+mj-lt"/>
                </a:rPr>
                <a:t>Способствовать формированию потребности в физической активности </a:t>
              </a:r>
              <a:r>
                <a:rPr lang="ru-RU" sz="2400" b="1" dirty="0">
                  <a:solidFill>
                    <a:srgbClr val="C00000"/>
                  </a:solidFill>
                  <a:latin typeface="+mj-lt"/>
                </a:rPr>
                <a:t>как культурной </a:t>
              </a: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нормы. </a:t>
              </a:r>
            </a:p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Создать условия для формирования </a:t>
              </a: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ценностного осмысления</a:t>
              </a: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 пользы физической активности и </a:t>
              </a: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эмоциональной включенности </a:t>
              </a:r>
              <a:r>
                <a:rPr lang="ru-RU" sz="2400" dirty="0" smtClean="0">
                  <a:solidFill>
                    <a:srgbClr val="C00000"/>
                  </a:solidFill>
                  <a:latin typeface="+mj-lt"/>
                </a:rPr>
                <a:t>участников проекта.</a:t>
              </a:r>
            </a:p>
            <a:p>
              <a:pPr marL="457200" indent="-457200">
                <a:buAutoNum type="arabicPeriod"/>
              </a:pPr>
              <a:endParaRPr lang="ru-RU" sz="2400" dirty="0" smtClean="0">
                <a:solidFill>
                  <a:srgbClr val="C00000"/>
                </a:solidFill>
                <a:latin typeface="+mj-lt"/>
              </a:endParaRPr>
            </a:p>
            <a:p>
              <a:pPr marL="457200" indent="-457200">
                <a:buAutoNum type="arabicPeriod"/>
              </a:pPr>
              <a:endParaRPr lang="ru-RU" sz="2400" dirty="0" smtClean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3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945</TotalTime>
  <Words>420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Формирование культуры семейного воспитания детей на основе традиционных  духовно-нравственных ценностей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культуры семейного воспитания детей на основе традиционных  духовно-нравственных ценностей</dc:title>
  <dc:creator>Пользователь</dc:creator>
  <cp:lastModifiedBy>Korob</cp:lastModifiedBy>
  <cp:revision>37</cp:revision>
  <dcterms:created xsi:type="dcterms:W3CDTF">2025-03-21T12:12:55Z</dcterms:created>
  <dcterms:modified xsi:type="dcterms:W3CDTF">2025-03-24T15:13:37Z</dcterms:modified>
</cp:coreProperties>
</file>