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3" r:id="rId6"/>
    <p:sldId id="262" r:id="rId7"/>
    <p:sldId id="261" r:id="rId8"/>
    <p:sldId id="266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72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A5D1E9-BADF-4463-BD71-C8562CFA13BC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1AC543-D955-4D5B-8EC9-D3BCE34FAD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031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AC543-D955-4D5B-8EC9-D3BCE34FAD4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229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AC543-D955-4D5B-8EC9-D3BCE34FAD4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943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FAF8-8F18-4E56-8995-AE8A4C76F45B}" type="datetime1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28E3F-5FEF-4FF9-972B-E1DF38670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30DBC-99BD-4CEC-B2DC-949D7E19444E}" type="datetime1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28E3F-5FEF-4FF9-972B-E1DF38670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EC35-0A7E-4C10-AE1C-975E602B4059}" type="datetime1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28E3F-5FEF-4FF9-972B-E1DF38670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671F4-5A14-4F19-B064-C88E9FB8717D}" type="datetime1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28E3F-5FEF-4FF9-972B-E1DF38670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7E779-7D67-4949-896D-3D4DDF4166BB}" type="datetime1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28E3F-5FEF-4FF9-972B-E1DF38670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99A67-AD0C-426C-BDF1-B0ABDC7F8137}" type="datetime1">
              <a:rPr lang="ru-RU" smtClean="0"/>
              <a:t>22.03.2024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28E3F-5FEF-4FF9-972B-E1DF38670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52A87-1300-47EB-8D50-9A1EAFFC58B8}" type="datetime1">
              <a:rPr lang="ru-RU" smtClean="0"/>
              <a:t>22.03.2024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28E3F-5FEF-4FF9-972B-E1DF38670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A9E1-42D8-4C9C-A5AF-148FCBF04396}" type="datetime1">
              <a:rPr lang="ru-RU" smtClean="0"/>
              <a:t>22.03.2024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28E3F-5FEF-4FF9-972B-E1DF38670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C5FB1-FB61-4F79-A7D1-985FADFEB9B7}" type="datetime1">
              <a:rPr lang="ru-RU" smtClean="0"/>
              <a:t>22.03.2024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28E3F-5FEF-4FF9-972B-E1DF38670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30148-AF36-4F9F-9A15-D8C2A910A718}" type="datetime1">
              <a:rPr lang="ru-RU" smtClean="0"/>
              <a:t>22.03.2024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28E3F-5FEF-4FF9-972B-E1DF38670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E176-EC60-47FE-813C-CCAA0ECCD110}" type="datetime1">
              <a:rPr lang="ru-RU" smtClean="0"/>
              <a:t>22.03.2024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28E3F-5FEF-4FF9-972B-E1DF38670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7858E-DC59-4A31-AFEE-2280717AB588}" type="datetime1">
              <a:rPr lang="ru-RU" smtClean="0"/>
              <a:t>22.03.2024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28E3F-5FEF-4FF9-972B-E1DF38670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1800200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возраста </a:t>
            </a:r>
            <a:b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культурному наследию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посредством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русских народных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 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404663"/>
            <a:ext cx="7920880" cy="720080"/>
          </a:xfrm>
        </p:spPr>
        <p:txBody>
          <a:bodyPr>
            <a:noAutofit/>
          </a:bodyPr>
          <a:lstStyle/>
          <a:p>
            <a:r>
              <a:rPr lang="ru-RU" sz="2200" b="1" dirty="0">
                <a:solidFill>
                  <a:schemeClr val="tx1"/>
                </a:solidFill>
              </a:rPr>
              <a:t>м</a:t>
            </a:r>
            <a:r>
              <a:rPr lang="ru-RU" sz="2200" b="1" dirty="0" smtClean="0">
                <a:solidFill>
                  <a:schemeClr val="tx1"/>
                </a:solidFill>
              </a:rPr>
              <a:t>униципальное дошкольное образовательное учреждение «Детский сад № 20»</a:t>
            </a:r>
            <a:endParaRPr lang="ru-RU" sz="2200" b="1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07"/>
          <a:stretch/>
        </p:blipFill>
        <p:spPr>
          <a:xfrm>
            <a:off x="1763688" y="2636912"/>
            <a:ext cx="5560962" cy="38530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b="1" dirty="0" smtClean="0"/>
              <a:t>Благодарим за интерес к теме!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1529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КУЛЬТУРНОЕ НАСЛЕДИЕ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РУССКОГО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98072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ru-RU" dirty="0"/>
          </a:p>
          <a:p>
            <a:pPr>
              <a:buFont typeface="Wingdings" panose="05000000000000000000" pitchFamily="2" charset="2"/>
              <a:buChar char="§"/>
            </a:pP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Что это?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Зачем его нужно прививать?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Как прививать?</a:t>
            </a:r>
          </a:p>
        </p:txBody>
      </p:sp>
      <p:pic>
        <p:nvPicPr>
          <p:cNvPr id="1028" name="Picture 4" descr="https://big-rostov.ru/wp-content/uploads/2022/08/kultu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620" y="3429000"/>
            <a:ext cx="6840760" cy="3220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515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091" y="116632"/>
            <a:ext cx="8229600" cy="1143000"/>
          </a:xfrm>
        </p:spPr>
        <p:txBody>
          <a:bodyPr>
            <a:normAutofit/>
          </a:bodyPr>
          <a:lstStyle/>
          <a:p>
            <a:pPr marL="0" indent="0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ИГРОВОЙ ЗАЧИН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836712"/>
            <a:ext cx="8107116" cy="564345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sz="2800" dirty="0" err="1" smtClean="0"/>
              <a:t>Предыгровые</a:t>
            </a:r>
            <a:r>
              <a:rPr lang="ru-RU" sz="2800" dirty="0" smtClean="0"/>
              <a:t> </a:t>
            </a:r>
            <a:r>
              <a:rPr lang="ru-RU" sz="2800" dirty="0" err="1" smtClean="0"/>
              <a:t>зазывалки</a:t>
            </a:r>
            <a:r>
              <a:rPr lang="ru-RU" sz="2800" dirty="0" smtClean="0"/>
              <a:t> – </a:t>
            </a:r>
            <a:r>
              <a:rPr lang="ru-RU" sz="2800" dirty="0" err="1" smtClean="0"/>
              <a:t>речевки</a:t>
            </a:r>
            <a:r>
              <a:rPr lang="ru-RU" sz="2800" dirty="0" smtClean="0"/>
              <a:t> (призывали участников к игре)</a:t>
            </a:r>
          </a:p>
          <a:p>
            <a:pPr marL="0" indent="0">
              <a:spcBef>
                <a:spcPts val="0"/>
              </a:spcBef>
              <a:buNone/>
            </a:pPr>
            <a:endParaRPr lang="ru-RU" sz="2800" i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i="1" dirty="0" smtClean="0"/>
              <a:t>     Тай-тай</a:t>
            </a:r>
            <a:r>
              <a:rPr lang="ru-RU" sz="2400" i="1" dirty="0"/>
              <a:t>, налетай!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i="1" dirty="0" smtClean="0"/>
              <a:t>     В </a:t>
            </a:r>
            <a:r>
              <a:rPr lang="ru-RU" sz="2400" i="1" dirty="0"/>
              <a:t>интересную игру,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i="1" dirty="0" smtClean="0"/>
              <a:t>     А </a:t>
            </a:r>
            <a:r>
              <a:rPr lang="ru-RU" sz="2400" i="1" dirty="0"/>
              <a:t>какую – не скажу.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i="1" dirty="0" smtClean="0"/>
              <a:t>     Поиграйте </a:t>
            </a:r>
            <a:r>
              <a:rPr lang="ru-RU" sz="2400" i="1" dirty="0"/>
              <a:t>с нами,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i="1" dirty="0" smtClean="0"/>
              <a:t>     Догадайтесь </a:t>
            </a:r>
            <a:r>
              <a:rPr lang="ru-RU" sz="2400" i="1" dirty="0"/>
              <a:t>сами</a:t>
            </a:r>
            <a:r>
              <a:rPr lang="ru-RU" sz="2400" i="1" dirty="0" smtClean="0"/>
              <a:t>!</a:t>
            </a:r>
            <a:endParaRPr lang="ru-RU" sz="2400" dirty="0" smtClean="0"/>
          </a:p>
          <a:p>
            <a:pPr marL="0" indent="0">
              <a:buNone/>
            </a:pPr>
            <a:endParaRPr lang="ru-RU" dirty="0" smtClean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800" dirty="0" smtClean="0"/>
              <a:t>Выбор водящего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/>
              <a:t>(с помощью считалки)</a:t>
            </a:r>
          </a:p>
          <a:p>
            <a:pPr marL="0" indent="0">
              <a:spcBef>
                <a:spcPts val="0"/>
              </a:spcBef>
              <a:buNone/>
            </a:pPr>
            <a:endParaRPr lang="ru-RU" sz="2800" dirty="0" smtClean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800" dirty="0" smtClean="0"/>
              <a:t>Деление на команды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/>
              <a:t>(при необходимости)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916832"/>
            <a:ext cx="4506716" cy="4337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22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5765" y="55885"/>
            <a:ext cx="8229600" cy="1143000"/>
          </a:xfrm>
        </p:spPr>
        <p:txBody>
          <a:bodyPr>
            <a:normAutofit/>
          </a:bodyPr>
          <a:lstStyle/>
          <a:p>
            <a:pPr marL="0" indent="0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5765" y="1198885"/>
            <a:ext cx="8229600" cy="539846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800" dirty="0"/>
              <a:t>Классификация </a:t>
            </a:r>
            <a:r>
              <a:rPr lang="ru-RU" sz="2800" b="1" dirty="0"/>
              <a:t>по способу движений</a:t>
            </a:r>
            <a:r>
              <a:rPr lang="ru-RU" sz="2800" dirty="0"/>
              <a:t>: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800" dirty="0"/>
              <a:t>хороводные или круговые</a:t>
            </a:r>
            <a:r>
              <a:rPr lang="ru-RU" sz="2800" b="1" dirty="0"/>
              <a:t> </a:t>
            </a:r>
            <a:r>
              <a:rPr lang="ru-RU" sz="2800" b="1" i="1" dirty="0"/>
              <a:t>- </a:t>
            </a:r>
            <a:r>
              <a:rPr lang="ru-RU" sz="2800" i="1" dirty="0"/>
              <a:t>э</a:t>
            </a:r>
            <a:r>
              <a:rPr lang="ru-RU" sz="2800" dirty="0"/>
              <a:t>то основная группа  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800" dirty="0"/>
              <a:t>некруговые или «стенка на стенку»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/>
              <a:t>Классификация на </a:t>
            </a:r>
            <a:r>
              <a:rPr lang="ru-RU" sz="2800" dirty="0"/>
              <a:t>основе исследований </a:t>
            </a:r>
            <a:r>
              <a:rPr lang="ru-RU" sz="2800" dirty="0" err="1"/>
              <a:t>Капицы</a:t>
            </a:r>
            <a:r>
              <a:rPr lang="ru-RU" sz="2800" dirty="0"/>
              <a:t> О.И., Науменко Г.М</a:t>
            </a:r>
            <a:r>
              <a:rPr lang="ru-RU" sz="2800" dirty="0" smtClean="0"/>
              <a:t>. </a:t>
            </a:r>
            <a:r>
              <a:rPr lang="ru-RU" sz="2800" b="1" dirty="0" smtClean="0"/>
              <a:t>(по характеру игры):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800" dirty="0"/>
              <a:t>п</a:t>
            </a:r>
            <a:r>
              <a:rPr lang="ru-RU" sz="2800" dirty="0" smtClean="0"/>
              <a:t>одвижные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800" dirty="0"/>
              <a:t>о</a:t>
            </a:r>
            <a:r>
              <a:rPr lang="ru-RU" sz="2800" dirty="0" smtClean="0"/>
              <a:t>брядовые (календарные)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800" dirty="0"/>
              <a:t>п</a:t>
            </a:r>
            <a:r>
              <a:rPr lang="ru-RU" sz="2800" dirty="0" smtClean="0"/>
              <a:t>риродные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800" dirty="0"/>
              <a:t>т</a:t>
            </a:r>
            <a:r>
              <a:rPr lang="ru-RU" sz="2800" dirty="0" smtClean="0"/>
              <a:t>рудовые (бытовые)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800" dirty="0"/>
              <a:t>д</a:t>
            </a:r>
            <a:r>
              <a:rPr lang="ru-RU" sz="2800" dirty="0" smtClean="0"/>
              <a:t>раматические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800" dirty="0"/>
              <a:t>и</a:t>
            </a:r>
            <a:r>
              <a:rPr lang="ru-RU" sz="2800" dirty="0" smtClean="0"/>
              <a:t>гры-забавы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676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5765" y="55885"/>
            <a:ext cx="8229600" cy="1143000"/>
          </a:xfrm>
        </p:spPr>
        <p:txBody>
          <a:bodyPr>
            <a:normAutofit/>
          </a:bodyPr>
          <a:lstStyle/>
          <a:p>
            <a:pPr marL="0" indent="0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5765" y="1198885"/>
            <a:ext cx="8229600" cy="587727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800" dirty="0"/>
              <a:t>Классификация игр по Кудрявцеву В. </a:t>
            </a:r>
            <a:r>
              <a:rPr lang="ru-RU" sz="2800" b="1" dirty="0" smtClean="0"/>
              <a:t>( по интенсивности движений)</a:t>
            </a:r>
            <a:r>
              <a:rPr lang="ru-RU" sz="2800" dirty="0" smtClean="0"/>
              <a:t>: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800" dirty="0"/>
              <a:t>игры </a:t>
            </a:r>
            <a:r>
              <a:rPr lang="ru-RU" sz="2800" dirty="0" smtClean="0"/>
              <a:t>малой</a:t>
            </a:r>
            <a:r>
              <a:rPr lang="en-US" sz="2800" dirty="0" smtClean="0"/>
              <a:t>/</a:t>
            </a:r>
            <a:r>
              <a:rPr lang="ru-RU" sz="2800" dirty="0" smtClean="0"/>
              <a:t>средней</a:t>
            </a:r>
            <a:r>
              <a:rPr lang="en-US" sz="2800" dirty="0" smtClean="0"/>
              <a:t>/</a:t>
            </a:r>
            <a:r>
              <a:rPr lang="ru-RU" sz="2800" dirty="0" smtClean="0"/>
              <a:t>высокой подвижности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ru-RU" sz="28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/>
              <a:t>Классификация игр по Кудрявцеву В. </a:t>
            </a:r>
            <a:r>
              <a:rPr lang="ru-RU" sz="2800" b="1" dirty="0"/>
              <a:t>(по способу организации игры)</a:t>
            </a:r>
            <a:r>
              <a:rPr lang="ru-RU" sz="2800" dirty="0"/>
              <a:t>: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800" dirty="0"/>
              <a:t>игры с водящим / без водящего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800" dirty="0"/>
              <a:t>с предметами</a:t>
            </a:r>
            <a:r>
              <a:rPr lang="en-US" sz="2800" dirty="0"/>
              <a:t> / </a:t>
            </a:r>
            <a:r>
              <a:rPr lang="ru-RU" sz="2800" dirty="0"/>
              <a:t>без предметов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800" dirty="0"/>
              <a:t>сюжетные</a:t>
            </a:r>
            <a:r>
              <a:rPr lang="en-US" sz="2800" dirty="0"/>
              <a:t> / </a:t>
            </a:r>
            <a:r>
              <a:rPr lang="ru-RU" sz="2800" dirty="0" smtClean="0"/>
              <a:t>бессюжетные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30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ru-RU" sz="2800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211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5765" y="55885"/>
            <a:ext cx="8229600" cy="1143000"/>
          </a:xfrm>
        </p:spPr>
        <p:txBody>
          <a:bodyPr>
            <a:normAutofit/>
          </a:bodyPr>
          <a:lstStyle/>
          <a:p>
            <a:pPr marL="0" indent="0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ПРОВЕДЕНИЯ НАРОДНЫХ ИГР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56" y="980728"/>
            <a:ext cx="8229600" cy="5659115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ru-RU" sz="3300" b="1" dirty="0" smtClean="0"/>
              <a:t>воспитатель</a:t>
            </a:r>
            <a:r>
              <a:rPr lang="ru-RU" sz="3300" dirty="0" smtClean="0"/>
              <a:t> </a:t>
            </a:r>
            <a:r>
              <a:rPr lang="ru-RU" sz="3300" dirty="0"/>
              <a:t>должен быть хорошо </a:t>
            </a:r>
            <a:r>
              <a:rPr lang="ru-RU" sz="3300" b="1" dirty="0" smtClean="0"/>
              <a:t>подготовлен</a:t>
            </a:r>
            <a:r>
              <a:rPr lang="ru-RU" sz="3300" dirty="0" smtClean="0"/>
              <a:t> (знать цель </a:t>
            </a:r>
            <a:r>
              <a:rPr lang="ru-RU" sz="3300" dirty="0"/>
              <a:t>игры, </a:t>
            </a:r>
            <a:r>
              <a:rPr lang="ru-RU" sz="3300" dirty="0" smtClean="0"/>
              <a:t>ход, сопровождающий речевой материал)</a:t>
            </a:r>
            <a:endParaRPr lang="ru-RU" sz="33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3300" b="1" dirty="0"/>
              <a:t>з</a:t>
            </a:r>
            <a:r>
              <a:rPr lang="ru-RU" sz="3300" b="1" dirty="0" smtClean="0"/>
              <a:t>накомство</a:t>
            </a:r>
            <a:r>
              <a:rPr lang="ru-RU" sz="3300" dirty="0" smtClean="0"/>
              <a:t> детей </a:t>
            </a:r>
            <a:r>
              <a:rPr lang="ru-RU" sz="3300" b="1" dirty="0" smtClean="0"/>
              <a:t>с</a:t>
            </a:r>
            <a:r>
              <a:rPr lang="ru-RU" sz="3300" dirty="0" smtClean="0"/>
              <a:t> </a:t>
            </a:r>
            <a:r>
              <a:rPr lang="ru-RU" sz="3300" b="1" dirty="0"/>
              <a:t>игрой</a:t>
            </a:r>
            <a:r>
              <a:rPr lang="ru-RU" sz="3300" dirty="0"/>
              <a:t> – показать иллюстрации, рассказать об истории возникновения игры, об атрибутах </a:t>
            </a:r>
            <a:r>
              <a:rPr lang="ru-RU" sz="3300" dirty="0" smtClean="0"/>
              <a:t>игры; особое </a:t>
            </a:r>
            <a:r>
              <a:rPr lang="ru-RU" sz="3300" dirty="0"/>
              <a:t>внимание нужно уделить объяснению правил данной </a:t>
            </a:r>
            <a:r>
              <a:rPr lang="ru-RU" sz="3300" dirty="0" smtClean="0"/>
              <a:t>игры</a:t>
            </a:r>
            <a:endParaRPr lang="ru-RU" sz="33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3300" dirty="0" smtClean="0"/>
              <a:t>перед </a:t>
            </a:r>
            <a:r>
              <a:rPr lang="ru-RU" sz="3300" dirty="0"/>
              <a:t>началом </a:t>
            </a:r>
            <a:r>
              <a:rPr lang="ru-RU" sz="3300" dirty="0" smtClean="0"/>
              <a:t>игры необходимо </a:t>
            </a:r>
            <a:r>
              <a:rPr lang="ru-RU" sz="3300" b="1" dirty="0"/>
              <a:t>настроить</a:t>
            </a:r>
            <a:r>
              <a:rPr lang="ru-RU" sz="3300" dirty="0"/>
              <a:t> детей </a:t>
            </a:r>
            <a:r>
              <a:rPr lang="ru-RU" sz="3300" b="1" dirty="0"/>
              <a:t>на игровой лад </a:t>
            </a:r>
            <a:r>
              <a:rPr lang="ru-RU" sz="3300" dirty="0"/>
              <a:t>- возможно использование сюрпризных моментов, </a:t>
            </a:r>
            <a:r>
              <a:rPr lang="ru-RU" sz="3300" dirty="0" smtClean="0"/>
              <a:t>считалок</a:t>
            </a:r>
            <a:endParaRPr lang="ru-RU" sz="33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3300" b="1" dirty="0"/>
              <a:t>с</a:t>
            </a:r>
            <a:r>
              <a:rPr lang="ru-RU" sz="3300" b="1" dirty="0" smtClean="0"/>
              <a:t>ама игра </a:t>
            </a:r>
            <a:r>
              <a:rPr lang="ru-RU" sz="3300" dirty="0" smtClean="0"/>
              <a:t>(при </a:t>
            </a:r>
            <a:r>
              <a:rPr lang="ru-RU" sz="3300" dirty="0"/>
              <a:t>использовании одной и той же игры </a:t>
            </a:r>
            <a:r>
              <a:rPr lang="ru-RU" sz="3300" dirty="0" smtClean="0"/>
              <a:t>неоднократно возможно введение усложнений)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3300" b="1" dirty="0"/>
              <a:t>и</a:t>
            </a:r>
            <a:r>
              <a:rPr lang="ru-RU" sz="3300" b="1" dirty="0" smtClean="0"/>
              <a:t>тоги игры</a:t>
            </a:r>
            <a:endParaRPr lang="ru-RU" sz="3300" b="1" dirty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ru-RU" sz="2800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983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5765" y="55885"/>
            <a:ext cx="8229600" cy="1143000"/>
          </a:xfrm>
        </p:spPr>
        <p:txBody>
          <a:bodyPr>
            <a:normAutofit/>
          </a:bodyPr>
          <a:lstStyle/>
          <a:p>
            <a:pPr marL="0" indent="0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ОТБОРА НАРОДНЫХ ИГР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046580"/>
            <a:ext cx="8352928" cy="3070160"/>
          </a:xfrm>
        </p:spPr>
        <p:txBody>
          <a:bodyPr>
            <a:normAutofit/>
          </a:bodyPr>
          <a:lstStyle/>
          <a:p>
            <a:pPr marL="0" lvl="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800" dirty="0" smtClean="0"/>
              <a:t>уровень </a:t>
            </a:r>
            <a:r>
              <a:rPr lang="ru-RU" sz="2800" dirty="0"/>
              <a:t>подготовленности детей</a:t>
            </a:r>
          </a:p>
          <a:p>
            <a:pPr marL="0" lvl="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800" dirty="0"/>
              <a:t>учет времени года, связь с праздниками</a:t>
            </a:r>
          </a:p>
          <a:p>
            <a:pPr marL="0" lvl="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800" dirty="0"/>
              <a:t>разнообразие игр по </a:t>
            </a:r>
            <a:r>
              <a:rPr lang="ru-RU" sz="2800" dirty="0" smtClean="0"/>
              <a:t>двигательному содержанию</a:t>
            </a:r>
            <a:endParaRPr lang="ru-RU" sz="2800" dirty="0"/>
          </a:p>
          <a:p>
            <a:pPr marL="0" lvl="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800" dirty="0"/>
              <a:t>учет возрастных особенностей</a:t>
            </a:r>
          </a:p>
          <a:p>
            <a:pPr marL="0" lvl="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800" dirty="0"/>
              <a:t>вариативность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30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ru-RU" sz="2800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1026" name="Picture 2" descr="https://sun9-26.userapi.com/impg/FiLSSJC2IyroSgh1VZODXISPoAAtd67Np0fWbw/rS0gdrZdOhc.jpg?size=1350x741&amp;quality=95&amp;sign=7afe240c8f8a7b1b84c7fd4776f7af77&amp;c_uniq_tag=u9gNuaHl6ocZ73RhaEX30XHutv6ZQDvG_-qz3vLxv1s&amp;type=alb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501008"/>
            <a:ext cx="6264696" cy="3208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436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228" y="264878"/>
            <a:ext cx="7488832" cy="705007"/>
          </a:xfrm>
        </p:spPr>
        <p:txBody>
          <a:bodyPr>
            <a:normAutofit fontScale="90000"/>
          </a:bodyPr>
          <a:lstStyle/>
          <a:p>
            <a:pPr marL="0" indent="0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ОБЩЕСТВЕННЫЕ ЦЕННОСТИ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648" y="1262225"/>
            <a:ext cx="8590832" cy="587727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ru-RU" sz="2800" dirty="0" smtClean="0"/>
          </a:p>
          <a:p>
            <a:pPr marL="0" indent="0" algn="ctr">
              <a:spcBef>
                <a:spcPts val="0"/>
              </a:spcBef>
              <a:buNone/>
            </a:pPr>
            <a:endParaRPr lang="ru-RU" sz="2800" dirty="0" smtClean="0"/>
          </a:p>
          <a:p>
            <a:pPr marL="0" indent="0" algn="ctr">
              <a:spcBef>
                <a:spcPts val="0"/>
              </a:spcBef>
              <a:buNone/>
            </a:pPr>
            <a:endParaRPr lang="ru-RU" sz="2800" dirty="0"/>
          </a:p>
          <a:p>
            <a:pPr marL="0" indent="0">
              <a:spcBef>
                <a:spcPts val="0"/>
              </a:spcBef>
              <a:buNone/>
            </a:pPr>
            <a:endParaRPr lang="ru-RU" sz="2800" dirty="0"/>
          </a:p>
          <a:p>
            <a:pPr marL="0" indent="0">
              <a:spcBef>
                <a:spcPts val="0"/>
              </a:spcBef>
              <a:buNone/>
            </a:pPr>
            <a:endParaRPr lang="ru-RU" sz="2800" b="1" dirty="0" smtClean="0"/>
          </a:p>
          <a:p>
            <a:pPr marL="0" indent="0">
              <a:spcBef>
                <a:spcPts val="0"/>
              </a:spcBef>
              <a:buNone/>
            </a:pPr>
            <a:endParaRPr lang="ru-RU" sz="2800" b="1" dirty="0"/>
          </a:p>
          <a:p>
            <a:pPr marL="0" indent="0">
              <a:spcBef>
                <a:spcPts val="0"/>
              </a:spcBef>
              <a:buNone/>
            </a:pPr>
            <a:endParaRPr lang="ru-RU" sz="2800" b="1" dirty="0" smtClean="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23528" y="-19655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6615" y="1352106"/>
            <a:ext cx="580972" cy="555712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3420556" y="794295"/>
            <a:ext cx="2353015" cy="60125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ценности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3528" y="1973462"/>
            <a:ext cx="3220918" cy="147036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атериальные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(экономические)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292080" y="1965168"/>
            <a:ext cx="3518699" cy="30867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уховные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тические (нравственные)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стетические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ознавательные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елигиозные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правовые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895528" y="5780708"/>
            <a:ext cx="1583287" cy="57199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личные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649206" y="5756880"/>
            <a:ext cx="2475232" cy="59582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общественные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806540" y="1352106"/>
            <a:ext cx="580972" cy="555712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3571" y="5080968"/>
            <a:ext cx="580972" cy="555712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96336" y="5080968"/>
            <a:ext cx="580972" cy="555712"/>
          </a:xfrm>
          <a:prstGeom prst="rect">
            <a:avLst/>
          </a:prstGeom>
        </p:spPr>
      </p:pic>
      <p:sp>
        <p:nvSpPr>
          <p:cNvPr id="23" name="Скругленный прямоугольник 22"/>
          <p:cNvSpPr/>
          <p:nvPr/>
        </p:nvSpPr>
        <p:spPr>
          <a:xfrm>
            <a:off x="93164" y="4147486"/>
            <a:ext cx="1583287" cy="57199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личные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943031" y="4147486"/>
            <a:ext cx="2475232" cy="59582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общественные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806615" y="3477799"/>
            <a:ext cx="580972" cy="555712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22" y="3474036"/>
            <a:ext cx="580972" cy="55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75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23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25261"/>
            <a:ext cx="8229600" cy="1143000"/>
          </a:xfrm>
        </p:spPr>
        <p:txBody>
          <a:bodyPr>
            <a:normAutofit/>
          </a:bodyPr>
          <a:lstStyle/>
          <a:p>
            <a:pPr marL="0" indent="0"/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ВОСПИТАТЕЛЬНЫЕ ЦЕННОСТИ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0351923"/>
              </p:ext>
            </p:extLst>
          </p:nvPr>
        </p:nvGraphicFramePr>
        <p:xfrm>
          <a:off x="323528" y="980728"/>
          <a:ext cx="8496944" cy="54731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64364">
                  <a:extLst>
                    <a:ext uri="{9D8B030D-6E8A-4147-A177-3AD203B41FA5}">
                      <a16:colId xmlns="" xmlns:a16="http://schemas.microsoft.com/office/drawing/2014/main" val="3023158351"/>
                    </a:ext>
                  </a:extLst>
                </a:gridCol>
                <a:gridCol w="4832580">
                  <a:extLst>
                    <a:ext uri="{9D8B030D-6E8A-4147-A177-3AD203B41FA5}">
                      <a16:colId xmlns="" xmlns:a16="http://schemas.microsoft.com/office/drawing/2014/main" val="196352708"/>
                    </a:ext>
                  </a:extLst>
                </a:gridCol>
              </a:tblGrid>
              <a:tr h="5568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направление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ценность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30060792"/>
                  </a:ext>
                </a:extLst>
              </a:tr>
              <a:tr h="45358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2600" b="0" dirty="0">
                          <a:solidFill>
                            <a:schemeClr val="tx1"/>
                          </a:solidFill>
                          <a:effectLst/>
                        </a:rPr>
                        <a:t>патриотическое</a:t>
                      </a:r>
                      <a:endParaRPr lang="ru-RU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2600" dirty="0">
                          <a:solidFill>
                            <a:schemeClr val="tx1"/>
                          </a:solidFill>
                          <a:effectLst/>
                        </a:rPr>
                        <a:t>природа, Родина</a:t>
                      </a:r>
                      <a:endParaRPr lang="ru-RU" sz="2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57728817"/>
                  </a:ext>
                </a:extLst>
              </a:tr>
              <a:tr h="924260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</a:pPr>
                      <a:r>
                        <a:rPr lang="ru-RU" sz="2600" b="0" dirty="0">
                          <a:solidFill>
                            <a:schemeClr val="tx1"/>
                          </a:solidFill>
                          <a:effectLst/>
                        </a:rPr>
                        <a:t>духовно-нравственное</a:t>
                      </a:r>
                      <a:endParaRPr lang="ru-RU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2600" dirty="0">
                          <a:solidFill>
                            <a:schemeClr val="tx1"/>
                          </a:solidFill>
                          <a:effectLst/>
                        </a:rPr>
                        <a:t>жизнь, милосердие, добро</a:t>
                      </a:r>
                      <a:endParaRPr lang="ru-RU" sz="2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67542460"/>
                  </a:ext>
                </a:extLst>
              </a:tr>
              <a:tr h="924260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</a:pPr>
                      <a:r>
                        <a:rPr lang="ru-RU" sz="2600" b="0" dirty="0" smtClean="0">
                          <a:solidFill>
                            <a:schemeClr val="tx1"/>
                          </a:solidFill>
                          <a:effectLst/>
                        </a:rPr>
                        <a:t>социальное</a:t>
                      </a:r>
                      <a:endParaRPr lang="ru-RU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2600" dirty="0">
                          <a:solidFill>
                            <a:schemeClr val="tx1"/>
                          </a:solidFill>
                          <a:effectLst/>
                        </a:rPr>
                        <a:t>человек, семья, дружба, сотрудничество</a:t>
                      </a:r>
                      <a:endParaRPr lang="ru-RU" sz="2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85708253"/>
                  </a:ext>
                </a:extLst>
              </a:tr>
              <a:tr h="44814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2600" b="0" dirty="0">
                          <a:solidFill>
                            <a:schemeClr val="tx1"/>
                          </a:solidFill>
                          <a:effectLst/>
                        </a:rPr>
                        <a:t>познавательное</a:t>
                      </a:r>
                      <a:endParaRPr lang="ru-RU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2600" dirty="0">
                          <a:solidFill>
                            <a:schemeClr val="tx1"/>
                          </a:solidFill>
                          <a:effectLst/>
                        </a:rPr>
                        <a:t>познание</a:t>
                      </a:r>
                      <a:endParaRPr lang="ru-RU" sz="2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704829181"/>
                  </a:ext>
                </a:extLst>
              </a:tr>
              <a:tr h="103485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2600" b="0" dirty="0">
                          <a:solidFill>
                            <a:schemeClr val="tx1"/>
                          </a:solidFill>
                          <a:effectLst/>
                        </a:rPr>
                        <a:t>физическое и оздоровительное</a:t>
                      </a:r>
                      <a:endParaRPr lang="ru-RU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2600" dirty="0">
                          <a:solidFill>
                            <a:schemeClr val="tx1"/>
                          </a:solidFill>
                          <a:effectLst/>
                        </a:rPr>
                        <a:t>здоровье, жизнь</a:t>
                      </a:r>
                      <a:endParaRPr lang="ru-RU" sz="2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86400709"/>
                  </a:ext>
                </a:extLst>
              </a:tr>
              <a:tr h="44814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2600" b="0">
                          <a:solidFill>
                            <a:schemeClr val="tx1"/>
                          </a:solidFill>
                          <a:effectLst/>
                        </a:rPr>
                        <a:t>трудовое</a:t>
                      </a:r>
                      <a:endParaRPr lang="ru-RU" sz="2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2600" dirty="0">
                          <a:solidFill>
                            <a:schemeClr val="tx1"/>
                          </a:solidFill>
                          <a:effectLst/>
                        </a:rPr>
                        <a:t>труд</a:t>
                      </a:r>
                      <a:endParaRPr lang="ru-RU" sz="2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39247411"/>
                  </a:ext>
                </a:extLst>
              </a:tr>
              <a:tr h="68303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2600" b="0" dirty="0">
                          <a:solidFill>
                            <a:schemeClr val="tx1"/>
                          </a:solidFill>
                          <a:effectLst/>
                        </a:rPr>
                        <a:t>этико-эстетическое</a:t>
                      </a:r>
                      <a:endParaRPr lang="ru-RU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2600" dirty="0">
                          <a:solidFill>
                            <a:schemeClr val="tx1"/>
                          </a:solidFill>
                          <a:effectLst/>
                        </a:rPr>
                        <a:t>культура, красота</a:t>
                      </a:r>
                      <a:endParaRPr lang="ru-RU" sz="2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85526656"/>
                  </a:ext>
                </a:extLst>
              </a:tr>
            </a:tbl>
          </a:graphicData>
        </a:graphic>
      </p:graphicFrame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23528" y="-19655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49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333</Words>
  <Application>Microsoft Office PowerPoint</Application>
  <PresentationFormat>Экран (4:3)</PresentationFormat>
  <Paragraphs>99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Приобщение детей дошкольного возраста  к культурному наследию посредством русских народных игр </vt:lpstr>
      <vt:lpstr>КУЛЬТУРНОЕ НАСЛЕДИЕ  РУССКОГО НАРОДА</vt:lpstr>
      <vt:lpstr>ИГРОВОЙ ЗАЧИН</vt:lpstr>
      <vt:lpstr>КЛАССИФИКАЦИЯ</vt:lpstr>
      <vt:lpstr>КЛАССИФИКАЦИЯ</vt:lpstr>
      <vt:lpstr>МЕТОДИКА ПРОВЕДЕНИЯ НАРОДНЫХ ИГР</vt:lpstr>
      <vt:lpstr>ПРИНЦИПЫ ОТБОРА НАРОДНЫХ ИГР</vt:lpstr>
      <vt:lpstr>ОБЩЕСТВЕННЫЕ ЦЕННОСТИ  </vt:lpstr>
      <vt:lpstr>ВОСПИТАТЕЛЬНЫЕ ЦЕННОСТИ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Русские народные подвижные игры</dc:title>
  <dc:creator>Рита</dc:creator>
  <cp:lastModifiedBy>Наталия</cp:lastModifiedBy>
  <cp:revision>48</cp:revision>
  <cp:lastPrinted>2021-06-08T07:25:34Z</cp:lastPrinted>
  <dcterms:created xsi:type="dcterms:W3CDTF">2015-11-19T18:49:42Z</dcterms:created>
  <dcterms:modified xsi:type="dcterms:W3CDTF">2024-03-22T08:25:37Z</dcterms:modified>
</cp:coreProperties>
</file>