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notesMasterIdLst>
    <p:notesMasterId r:id="rId18"/>
  </p:notesMasterIdLst>
  <p:sldIdLst>
    <p:sldId id="256" r:id="rId2"/>
    <p:sldId id="262" r:id="rId3"/>
    <p:sldId id="259" r:id="rId4"/>
    <p:sldId id="275" r:id="rId5"/>
    <p:sldId id="273" r:id="rId6"/>
    <p:sldId id="263" r:id="rId7"/>
    <p:sldId id="276" r:id="rId8"/>
    <p:sldId id="266" r:id="rId9"/>
    <p:sldId id="277" r:id="rId10"/>
    <p:sldId id="265" r:id="rId11"/>
    <p:sldId id="278" r:id="rId12"/>
    <p:sldId id="264" r:id="rId13"/>
    <p:sldId id="274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0B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DD777F-05E8-4520-98EE-15996E4047F6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87733E-C1B2-4968-B9F3-85DED8040A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2724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20588-A224-4E23-9DA6-89B8E04690C1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4AFD4-14D0-42CA-832C-11B6BA7DC5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20588-A224-4E23-9DA6-89B8E04690C1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4AFD4-14D0-42CA-832C-11B6BA7DC5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20588-A224-4E23-9DA6-89B8E04690C1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4AFD4-14D0-42CA-832C-11B6BA7DC5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20588-A224-4E23-9DA6-89B8E04690C1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4AFD4-14D0-42CA-832C-11B6BA7DC5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20588-A224-4E23-9DA6-89B8E04690C1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4AFD4-14D0-42CA-832C-11B6BA7DC5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20588-A224-4E23-9DA6-89B8E04690C1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4AFD4-14D0-42CA-832C-11B6BA7DC5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20588-A224-4E23-9DA6-89B8E04690C1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4AFD4-14D0-42CA-832C-11B6BA7DC5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20588-A224-4E23-9DA6-89B8E04690C1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4AFD4-14D0-42CA-832C-11B6BA7DC5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20588-A224-4E23-9DA6-89B8E04690C1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4AFD4-14D0-42CA-832C-11B6BA7DC5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20588-A224-4E23-9DA6-89B8E04690C1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4AFD4-14D0-42CA-832C-11B6BA7DC5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20588-A224-4E23-9DA6-89B8E04690C1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4AFD4-14D0-42CA-832C-11B6BA7DC5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320588-A224-4E23-9DA6-89B8E04690C1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74AFD4-14D0-42CA-832C-11B6BA7DC5B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21744408_19-phonoteka_org-p-fon-dlya-prezentatsii-po-lego-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99" y="0"/>
            <a:ext cx="9139201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23528" y="0"/>
            <a:ext cx="85689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59632" y="0"/>
            <a:ext cx="69127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муниципальное дошкольное образовательное учреждение </a:t>
            </a:r>
          </a:p>
          <a:p>
            <a:pPr algn="ctr"/>
            <a:r>
              <a:rPr lang="ru-RU" b="1" dirty="0">
                <a:solidFill>
                  <a:srgbClr val="002060"/>
                </a:solidFill>
              </a:rPr>
              <a:t>«Детский сад № 20» (МДОУ «Детский сад № 20») </a:t>
            </a:r>
          </a:p>
          <a:p>
            <a:pPr algn="ctr"/>
            <a:r>
              <a:rPr lang="ru-RU" b="1" dirty="0">
                <a:solidFill>
                  <a:srgbClr val="002060"/>
                </a:solidFill>
              </a:rPr>
              <a:t>г. Ярославль</a:t>
            </a:r>
            <a:endParaRPr lang="ru-RU" dirty="0"/>
          </a:p>
        </p:txBody>
      </p:sp>
      <p:pic>
        <p:nvPicPr>
          <p:cNvPr id="9" name="Рисунок 3" descr="logotip_jpeg_w800_h600"/>
          <p:cNvPicPr>
            <a:picLocks noChangeAspect="1" noChangeArrowheads="1"/>
          </p:cNvPicPr>
          <p:nvPr/>
        </p:nvPicPr>
        <p:blipFill>
          <a:blip r:embed="rId3" cstate="print">
            <a:lum/>
          </a:blip>
          <a:srcRect/>
          <a:stretch>
            <a:fillRect/>
          </a:stretch>
        </p:blipFill>
        <p:spPr bwMode="auto">
          <a:xfrm>
            <a:off x="7664268" y="188640"/>
            <a:ext cx="953767" cy="9361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539552" y="2204864"/>
            <a:ext cx="5364088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Инженерная книга как средство развития регуляторных способностей у детей старшего дошкольного возраста</a:t>
            </a: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2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2" name="Picture 4" descr="https://yt3.ggpht.com/a/AATXAJzTdrP9Zim0dRvQDfSjpz6a2-y9y49BaBYHrg=s900-c-k-c0xffffffff-no-rj-mo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4653136"/>
            <a:ext cx="1999184" cy="1999184"/>
          </a:xfrm>
          <a:prstGeom prst="rect">
            <a:avLst/>
          </a:prstGeom>
          <a:noFill/>
        </p:spPr>
      </p:pic>
      <p:pic>
        <p:nvPicPr>
          <p:cNvPr id="12" name="Рисунок 11" descr="1617816392_45-p-kniga-na-prozrachnom-fone-5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9772483">
            <a:off x="122966" y="266720"/>
            <a:ext cx="1279213" cy="833410"/>
          </a:xfrm>
          <a:prstGeom prst="rect">
            <a:avLst/>
          </a:prstGeom>
        </p:spPr>
      </p:pic>
      <p:pic>
        <p:nvPicPr>
          <p:cNvPr id="13" name="Picture 2" descr="https://avatars.mds.yandex.net/i?id=513fa759f9ea70ba93e5d0b337ea2e55-5233448-images-thumbs&amp;n=1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8215444">
            <a:off x="7439972" y="4702860"/>
            <a:ext cx="1690144" cy="707715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4463480" y="5517232"/>
            <a:ext cx="4680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Организаторы:</a:t>
            </a:r>
          </a:p>
          <a:p>
            <a:r>
              <a:rPr lang="ru-RU" b="1" dirty="0">
                <a:solidFill>
                  <a:srgbClr val="002060"/>
                </a:solidFill>
              </a:rPr>
              <a:t>Старший воспитатель: Девяткина Е. А.</a:t>
            </a:r>
          </a:p>
          <a:p>
            <a:r>
              <a:rPr lang="ru-RU" b="1" dirty="0">
                <a:solidFill>
                  <a:srgbClr val="002060"/>
                </a:solidFill>
              </a:rPr>
              <a:t>                    Воспитатель: Смирнова В. Е.</a:t>
            </a:r>
          </a:p>
          <a:p>
            <a:r>
              <a:rPr lang="ru-RU" b="1" dirty="0">
                <a:solidFill>
                  <a:srgbClr val="002060"/>
                </a:solidFill>
              </a:rPr>
              <a:t>                                                 </a:t>
            </a:r>
            <a:r>
              <a:rPr lang="ru-RU" b="1" dirty="0" err="1">
                <a:solidFill>
                  <a:srgbClr val="002060"/>
                </a:solidFill>
              </a:rPr>
              <a:t>Юркова</a:t>
            </a:r>
            <a:r>
              <a:rPr lang="ru-RU" b="1" dirty="0">
                <a:solidFill>
                  <a:srgbClr val="002060"/>
                </a:solidFill>
              </a:rPr>
              <a:t> А. В.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51520" y="6309320"/>
            <a:ext cx="14005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Март, </a:t>
            </a:r>
            <a:r>
              <a:rPr lang="ru-RU" dirty="0" smtClean="0">
                <a:solidFill>
                  <a:srgbClr val="002060"/>
                </a:solidFill>
              </a:rPr>
              <a:t>2022г</a:t>
            </a:r>
            <a:r>
              <a:rPr lang="ru-RU" dirty="0">
                <a:solidFill>
                  <a:srgbClr val="002060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1614376645_72-p-fon-dlya-prezentatsii-po-fizike-svetlii-7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68341" cy="6858000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51520" y="1124744"/>
          <a:ext cx="8568950" cy="374904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43204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5212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31236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95861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71379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002060"/>
                          </a:solidFill>
                        </a:rPr>
                        <a:t>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002060"/>
                          </a:solidFill>
                        </a:rPr>
                        <a:t>Этап занятия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rgbClr val="002060"/>
                          </a:solidFill>
                        </a:rPr>
                        <a:t>Содержание</a:t>
                      </a:r>
                    </a:p>
                    <a:p>
                      <a:pPr algn="ctr"/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002060"/>
                          </a:solidFill>
                        </a:rPr>
                        <a:t>Виды деятельности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002060"/>
                          </a:solidFill>
                        </a:rPr>
                        <a:t>Работа в инженерной книге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002060"/>
                          </a:solidFill>
                        </a:rPr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Содержательный (деятель </a:t>
                      </a:r>
                      <a:r>
                        <a:rPr lang="ru-RU" sz="1800" kern="1200" dirty="0" err="1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ностный</a:t>
                      </a:r>
                      <a:r>
                        <a:rPr lang="ru-RU" sz="18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Этап направлен на самостоятельную умственную</a:t>
                      </a:r>
                    </a:p>
                    <a:p>
                      <a:r>
                        <a:rPr lang="ru-RU" sz="18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и практическую деятельность, выполнение всех поставленных учебных задач. </a:t>
                      </a:r>
                    </a:p>
                    <a:p>
                      <a:r>
                        <a:rPr lang="ru-RU" sz="18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Педагог создает условия для того, чтобы каждый ребенок достиг результата.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ru-RU" sz="18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Определение этапов работы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ru-RU" sz="18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Выбор материала 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ru-RU" sz="18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Распределение видов работ между участниками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8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Выполнение задуманного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Поле 4 (материалы и этапы работы)</a:t>
                      </a:r>
                      <a:endParaRPr lang="ru-RU" sz="11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1614376645_72-p-fon-dlya-prezentatsii-po-fizike-svetlii-7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68341" cy="6858000"/>
          </a:xfrm>
          <a:prstGeom prst="rect">
            <a:avLst/>
          </a:prstGeom>
        </p:spPr>
      </p:pic>
      <p:pic>
        <p:nvPicPr>
          <p:cNvPr id="2050" name="Picture 2" descr="C:\Users\2017\Desktop\конструирование\Новая папка (2)\164743670714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80" y="260648"/>
            <a:ext cx="4299851" cy="5748464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2017\Desktop\конструирование\Новая папка (2)\164743684727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731" y="764704"/>
            <a:ext cx="4422493" cy="5912424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923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1614376645_72-p-fon-dlya-prezentatsii-po-fizike-svetlii-7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68341" cy="6858000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23528" y="980728"/>
          <a:ext cx="8568950" cy="484632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43204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5212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09634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17464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71379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002060"/>
                          </a:solidFill>
                        </a:rPr>
                        <a:t>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002060"/>
                          </a:solidFill>
                        </a:rPr>
                        <a:t>Этап занятия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rgbClr val="002060"/>
                          </a:solidFill>
                        </a:rPr>
                        <a:t>Содержание</a:t>
                      </a:r>
                    </a:p>
                    <a:p>
                      <a:pPr algn="ctr"/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002060"/>
                          </a:solidFill>
                        </a:rPr>
                        <a:t>Виды деятельности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002060"/>
                          </a:solidFill>
                        </a:rPr>
                        <a:t>Работа в инженерной книге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r>
                        <a:rPr lang="ru-RU" b="0" dirty="0">
                          <a:solidFill>
                            <a:srgbClr val="002060"/>
                          </a:solidFill>
                        </a:rPr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Рефлексивный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Третий этап посвящается подведению итогов и оценке результатов учебной деятельности.</a:t>
                      </a:r>
                    </a:p>
                    <a:p>
                      <a:r>
                        <a:rPr lang="ru-RU" sz="18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Педагог дает каждому из детей возможность решить, на каком этапе заканчивать работы. Конец совместной деятельности является открытым.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ru-RU" sz="18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Подведение итогов (определение степени достижения результата, «что получилось, что – нет»)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ru-RU" sz="18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Мотивация на перспективу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8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Размещение материалов в предметно-пространственной среде группы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Поле 5, 6 (оценка деятельности и рисунок)</a:t>
                      </a:r>
                      <a:endParaRPr lang="ru-RU" sz="11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1614376645_72-p-fon-dlya-prezentatsii-po-fizike-svetlii-7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68341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0DC9393C-C6DC-4BC1-81C1-AFBDC84107F5}"/>
              </a:ext>
            </a:extLst>
          </p:cNvPr>
          <p:cNvSpPr txBox="1"/>
          <p:nvPr/>
        </p:nvSpPr>
        <p:spPr>
          <a:xfrm>
            <a:off x="971600" y="332656"/>
            <a:ext cx="784887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Инженерная книга по теме «Сельскохозяйственная техника»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72A9867C-096C-47B9-803B-9D96D99143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5" t="2751" r="5081" b="8000"/>
          <a:stretch/>
        </p:blipFill>
        <p:spPr>
          <a:xfrm>
            <a:off x="323528" y="1052736"/>
            <a:ext cx="4056168" cy="5472608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8983DC59-854B-46D6-954F-C1F8880ACF6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3" t="1700" r="5082" b="6951"/>
          <a:stretch/>
        </p:blipFill>
        <p:spPr>
          <a:xfrm>
            <a:off x="4851919" y="1052736"/>
            <a:ext cx="4151633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333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1614376645_72-p-fon-dlya-prezentatsii-po-fizike-svetlii-7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6834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528" y="42284"/>
            <a:ext cx="5617820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Возможности инженерной книги: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41645" y="766706"/>
            <a:ext cx="587051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b="1" dirty="0">
                <a:solidFill>
                  <a:srgbClr val="002060"/>
                </a:solidFill>
              </a:rPr>
              <a:t>  </a:t>
            </a:r>
            <a:r>
              <a:rPr lang="ru-RU" sz="2400" dirty="0">
                <a:solidFill>
                  <a:srgbClr val="002060"/>
                </a:solidFill>
              </a:rPr>
              <a:t>Учимся планировать.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>
                <a:solidFill>
                  <a:srgbClr val="002060"/>
                </a:solidFill>
              </a:rPr>
              <a:t>  Становление целенаправленности собственных действий.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>
                <a:solidFill>
                  <a:srgbClr val="002060"/>
                </a:solidFill>
              </a:rPr>
              <a:t>  Использование различных способов запоминания.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>
                <a:solidFill>
                  <a:srgbClr val="002060"/>
                </a:solidFill>
              </a:rPr>
              <a:t>  Умение выполнять инструкцию взрослого.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>
                <a:solidFill>
                  <a:srgbClr val="002060"/>
                </a:solidFill>
              </a:rPr>
              <a:t>  Умение работать с символьным материалом.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>
                <a:solidFill>
                  <a:srgbClr val="002060"/>
                </a:solidFill>
              </a:rPr>
              <a:t>  Индивидуализация.</a:t>
            </a:r>
          </a:p>
          <a:p>
            <a:pPr lvl="0">
              <a:buFont typeface="Arial" pitchFamily="34" charset="0"/>
              <a:buChar char="•"/>
            </a:pPr>
            <a:r>
              <a:rPr lang="ru-RU" sz="2400" dirty="0">
                <a:solidFill>
                  <a:srgbClr val="002060"/>
                </a:solidFill>
              </a:rPr>
              <a:t>  Умение ориентироваться на листе бумаги.</a:t>
            </a:r>
          </a:p>
          <a:p>
            <a:pPr lvl="0">
              <a:buFont typeface="Arial" pitchFamily="34" charset="0"/>
              <a:buChar char="•"/>
            </a:pPr>
            <a:r>
              <a:rPr lang="ru-RU" sz="2400" dirty="0">
                <a:solidFill>
                  <a:srgbClr val="002060"/>
                </a:solidFill>
              </a:rPr>
              <a:t>  Развитие детской инициативы.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>
                <a:solidFill>
                  <a:srgbClr val="002060"/>
                </a:solidFill>
              </a:rPr>
              <a:t>  Пространство для детского творчества.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>
                <a:solidFill>
                  <a:srgbClr val="002060"/>
                </a:solidFill>
              </a:rPr>
              <a:t>  Создание ситуации успеха.</a:t>
            </a:r>
          </a:p>
        </p:txBody>
      </p:sp>
      <p:pic>
        <p:nvPicPr>
          <p:cNvPr id="4098" name="Picture 2" descr="C:\Users\2017\Downloads\IMG_20211125_16112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52" r="5811"/>
          <a:stretch/>
        </p:blipFill>
        <p:spPr bwMode="auto">
          <a:xfrm>
            <a:off x="6012160" y="272384"/>
            <a:ext cx="2929588" cy="6313231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1614376645_72-p-fon-dlya-prezentatsii-po-fizike-svetlii-7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68341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77608" y="0"/>
            <a:ext cx="631012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u="sng" dirty="0">
                <a:solidFill>
                  <a:srgbClr val="002060"/>
                </a:solidFill>
              </a:rPr>
              <a:t>Методические рекомендации к ведению </a:t>
            </a:r>
          </a:p>
          <a:p>
            <a:pPr algn="ctr"/>
            <a:r>
              <a:rPr lang="ru-RU" sz="2400" b="1" u="sng" dirty="0">
                <a:solidFill>
                  <a:srgbClr val="002060"/>
                </a:solidFill>
              </a:rPr>
              <a:t>инженерной книги: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95536" y="615553"/>
            <a:ext cx="849694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ru-RU" sz="2800" dirty="0">
                <a:solidFill>
                  <a:srgbClr val="002060"/>
                </a:solidFill>
              </a:rPr>
              <a:t>   </a:t>
            </a:r>
            <a:r>
              <a:rPr lang="ru-RU" sz="2400" dirty="0">
                <a:solidFill>
                  <a:srgbClr val="002060"/>
                </a:solidFill>
              </a:rPr>
              <a:t>Книга должна вестись регулярно.</a:t>
            </a:r>
          </a:p>
          <a:p>
            <a:pPr lvl="0">
              <a:buFont typeface="Arial" pitchFamily="34" charset="0"/>
              <a:buChar char="•"/>
            </a:pPr>
            <a:r>
              <a:rPr lang="ru-RU" sz="2400" dirty="0">
                <a:solidFill>
                  <a:srgbClr val="002060"/>
                </a:solidFill>
              </a:rPr>
              <a:t>   Инженерная книга отражает реальный, живой процесс работы над моделями, фиксируя различные аспекты детской деятельности.</a:t>
            </a:r>
          </a:p>
          <a:p>
            <a:pPr lvl="0">
              <a:buFont typeface="Arial" pitchFamily="34" charset="0"/>
              <a:buChar char="•"/>
            </a:pPr>
            <a:r>
              <a:rPr lang="ru-RU" sz="2400" dirty="0">
                <a:solidFill>
                  <a:srgbClr val="002060"/>
                </a:solidFill>
              </a:rPr>
              <a:t>  Аккуратность оформления. </a:t>
            </a:r>
          </a:p>
          <a:p>
            <a:pPr lvl="0">
              <a:buFont typeface="Arial" pitchFamily="34" charset="0"/>
              <a:buChar char="•"/>
            </a:pPr>
            <a:r>
              <a:rPr lang="ru-RU" sz="2400" dirty="0">
                <a:solidFill>
                  <a:srgbClr val="002060"/>
                </a:solidFill>
              </a:rPr>
              <a:t>  Вариативность материалов. </a:t>
            </a:r>
          </a:p>
          <a:p>
            <a:pPr lvl="0">
              <a:buFont typeface="Arial" pitchFamily="34" charset="0"/>
              <a:buChar char="•"/>
            </a:pPr>
            <a:r>
              <a:rPr lang="ru-RU" sz="2400" dirty="0">
                <a:solidFill>
                  <a:srgbClr val="002060"/>
                </a:solidFill>
              </a:rPr>
              <a:t>  Наличие детских рисунков и условных обозначений (участие взрослых сведено к минимуму). </a:t>
            </a:r>
          </a:p>
          <a:p>
            <a:pPr lvl="0">
              <a:buFont typeface="Arial" pitchFamily="34" charset="0"/>
              <a:buChar char="•"/>
            </a:pPr>
            <a:r>
              <a:rPr lang="ru-RU" sz="2400" dirty="0">
                <a:solidFill>
                  <a:srgbClr val="002060"/>
                </a:solidFill>
              </a:rPr>
              <a:t>  Дети заполняют инженерную книгу самостоятельно.</a:t>
            </a:r>
          </a:p>
        </p:txBody>
      </p:sp>
      <p:pic>
        <p:nvPicPr>
          <p:cNvPr id="3074" name="Picture 2" descr="C:\Users\2017\Desktop\конструирование\Новая папка (2)\164743660289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0591"/>
          <a:stretch/>
        </p:blipFill>
        <p:spPr bwMode="auto">
          <a:xfrm>
            <a:off x="683568" y="4004712"/>
            <a:ext cx="7920880" cy="2737282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1614376645_72-p-fon-dlya-prezentatsii-po-fizike-svetlii-7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68341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19672" y="1844824"/>
            <a:ext cx="5934638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6600" b="1" dirty="0">
                <a:solidFill>
                  <a:srgbClr val="002060"/>
                </a:solidFill>
                <a:latin typeface="Batang" pitchFamily="18" charset="-127"/>
                <a:ea typeface="Batang" pitchFamily="18" charset="-127"/>
                <a:cs typeface="Aparajita" pitchFamily="34" charset="0"/>
              </a:rPr>
              <a:t>Спасибо </a:t>
            </a:r>
          </a:p>
          <a:p>
            <a:pPr algn="ctr"/>
            <a:r>
              <a:rPr lang="ru-RU" sz="6600" b="1" dirty="0">
                <a:solidFill>
                  <a:srgbClr val="002060"/>
                </a:solidFill>
                <a:latin typeface="Batang" pitchFamily="18" charset="-127"/>
                <a:ea typeface="Batang" pitchFamily="18" charset="-127"/>
                <a:cs typeface="Aparajita" pitchFamily="34" charset="0"/>
              </a:rPr>
              <a:t>за внимание 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14376645_72-p-fon-dlya-prezentatsii-po-fizike-svetlii-7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8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5576" y="0"/>
            <a:ext cx="791877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u="sng" dirty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800" b="1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Целевые ориентиры на этапе завершения   </a:t>
            </a:r>
          </a:p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  дошкольного образования: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764704"/>
            <a:ext cx="81724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endParaRPr kumimoji="0" lang="ru-RU" sz="24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Ребенок овладевает основными культурными способами деятельности, 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проявляет инициативу и самостоятельность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разных видах деятельности </a:t>
            </a:r>
            <a:r>
              <a:rPr lang="ru-RU" sz="2400" dirty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игре, общении, познавательно-исследовательской деятельности, конструировании и др.; способен выбирать себе род занятий, участников по совместной деятельности;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400" dirty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…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 ребенка развита крупная и мелкая моторика; он подвижен, вынослив, владеет основными движениями, 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может контролировать свои движения и управлять ими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Ребенок 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способен к волевым усилиям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может следовать социальным нормам поведения и правилам в разных видах деятельности, во взаимоотношениях со взрослыми и сверстниками, 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может соблюдать правила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безопасного поведения и личной гигиены. 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(ФГОС ДО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r>
              <a:rPr lang="ru-RU" sz="2000" dirty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1614376645_72-p-fon-dlya-prezentatsii-po-fizike-svetlii-7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68341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47664" y="332656"/>
            <a:ext cx="63577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Ключевые регуляторные способности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9552" y="1196752"/>
            <a:ext cx="79951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Wingdings" pitchFamily="2" charset="2"/>
              <a:buChar char="§"/>
            </a:pP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Контроль импульсивного поведения,    следование правилам</a:t>
            </a:r>
          </a:p>
          <a:p>
            <a:pPr lvl="0">
              <a:buFont typeface="Wingdings" pitchFamily="2" charset="2"/>
              <a:buChar char="§"/>
            </a:pP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Умение совершать осознанный выбор</a:t>
            </a:r>
          </a:p>
          <a:p>
            <a:pPr lvl="0">
              <a:buFont typeface="Wingdings" pitchFamily="2" charset="2"/>
              <a:buChar char="§"/>
            </a:pP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Целеполагание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создание замысла</a:t>
            </a:r>
          </a:p>
          <a:p>
            <a:pPr lvl="0">
              <a:buFont typeface="Wingdings" pitchFamily="2" charset="2"/>
              <a:buChar char="§"/>
            </a:pP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Планирование</a:t>
            </a:r>
          </a:p>
          <a:p>
            <a:pPr lvl="0">
              <a:buFont typeface="Wingdings" pitchFamily="2" charset="2"/>
              <a:buChar char="§"/>
            </a:pP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Оценка, рефлексия</a:t>
            </a:r>
          </a:p>
          <a:p>
            <a:pPr lvl="0">
              <a:buFont typeface="Wingdings" pitchFamily="2" charset="2"/>
              <a:buChar char="§"/>
            </a:pP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Рабочая память</a:t>
            </a:r>
          </a:p>
          <a:p>
            <a:pPr lvl="0">
              <a:buFont typeface="Wingdings" pitchFamily="2" charset="2"/>
              <a:buChar char="§"/>
            </a:pP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Когнитивная (познавательная) гибкость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1614376645_72-p-fon-dlya-prezentatsii-po-fizike-svetlii-7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68341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4F03FA3F-E1B8-4F04-9154-947ED31BCB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041839"/>
            <a:ext cx="4106406" cy="548984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E98868D9-1508-48EE-8CCC-1CC40CC5E94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463" y="1041839"/>
            <a:ext cx="4106407" cy="548984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12879FF0-2B82-4E35-9E14-4078C9309BDD}"/>
              </a:ext>
            </a:extLst>
          </p:cNvPr>
          <p:cNvSpPr txBox="1"/>
          <p:nvPr/>
        </p:nvSpPr>
        <p:spPr>
          <a:xfrm>
            <a:off x="938712" y="326313"/>
            <a:ext cx="769484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ООД по конструированию с использованием инженерной книги</a:t>
            </a:r>
          </a:p>
        </p:txBody>
      </p:sp>
    </p:spTree>
    <p:extLst>
      <p:ext uri="{BB962C8B-B14F-4D97-AF65-F5344CB8AC3E}">
        <p14:creationId xmlns:p14="http://schemas.microsoft.com/office/powerpoint/2010/main" val="314583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1614376645_72-p-fon-dlya-prezentatsii-po-fizike-svetlii-7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4341" y="-14601"/>
            <a:ext cx="9168341" cy="6858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4D222474-7D96-47EA-BE37-C800EF577E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1" t="5566" r="7089" b="4889"/>
          <a:stretch/>
        </p:blipFill>
        <p:spPr>
          <a:xfrm>
            <a:off x="395535" y="1159584"/>
            <a:ext cx="3782357" cy="517179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ADAC25C5-5B13-4DBF-B781-8D432616405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4" t="4010" r="5302"/>
          <a:stretch/>
        </p:blipFill>
        <p:spPr>
          <a:xfrm>
            <a:off x="5076056" y="1159584"/>
            <a:ext cx="3672408" cy="517179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ED52FBDE-2D34-43F8-A8A4-4018663A162E}"/>
              </a:ext>
            </a:extLst>
          </p:cNvPr>
          <p:cNvSpPr txBox="1"/>
          <p:nvPr/>
        </p:nvSpPr>
        <p:spPr>
          <a:xfrm>
            <a:off x="1763688" y="247452"/>
            <a:ext cx="627109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Инженерная книга по теме «Разводные мосты»</a:t>
            </a:r>
          </a:p>
        </p:txBody>
      </p:sp>
    </p:spTree>
    <p:extLst>
      <p:ext uri="{BB962C8B-B14F-4D97-AF65-F5344CB8AC3E}">
        <p14:creationId xmlns:p14="http://schemas.microsoft.com/office/powerpoint/2010/main" val="3653643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1614376645_72-p-fon-dlya-prezentatsii-po-fizike-svetlii-7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4341" y="12125"/>
            <a:ext cx="9168341" cy="6858000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522312" y="1265500"/>
            <a:ext cx="3909621" cy="142860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47154" y="1666529"/>
            <a:ext cx="648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</a:rPr>
              <a:t>1.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22313" y="2681561"/>
            <a:ext cx="1868880" cy="104633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2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394521" y="2679912"/>
            <a:ext cx="2030540" cy="10463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3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22313" y="3738123"/>
            <a:ext cx="1868880" cy="11521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444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391193" y="3738123"/>
            <a:ext cx="2033868" cy="11521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55.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30728" y="4862419"/>
            <a:ext cx="3901206" cy="176572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40502" y="2945020"/>
            <a:ext cx="5806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</a:rPr>
              <a:t>2.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109382" y="2925372"/>
            <a:ext cx="5806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</a:rPr>
              <a:t>3.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191027" y="5549691"/>
            <a:ext cx="5806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</a:rPr>
              <a:t>6.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240502" y="3984098"/>
            <a:ext cx="5806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</a:rPr>
              <a:t>4.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062509" y="3984098"/>
            <a:ext cx="5806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</a:rPr>
              <a:t>5.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71E96EE4-A284-4AD4-96AF-9EB47D7AEFD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0" b="16602"/>
          <a:stretch/>
        </p:blipFill>
        <p:spPr>
          <a:xfrm>
            <a:off x="4724961" y="973986"/>
            <a:ext cx="4248579" cy="571942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14EAC650-CB77-4124-8C13-36C61649B690}"/>
              </a:ext>
            </a:extLst>
          </p:cNvPr>
          <p:cNvSpPr txBox="1"/>
          <p:nvPr/>
        </p:nvSpPr>
        <p:spPr>
          <a:xfrm>
            <a:off x="2014997" y="164593"/>
            <a:ext cx="508966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Структура инженерной книги</a:t>
            </a:r>
          </a:p>
          <a:p>
            <a:endParaRPr lang="ru-RU" sz="28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1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9295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9295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9295"/>
                                      </p:to>
                                    </p:animClr>
                                    <p:set>
                                      <p:cBhvr>
                                        <p:cTn id="1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9295"/>
                                      </p:to>
                                    </p:animClr>
                                    <p:set>
                                      <p:cBhvr>
                                        <p:cTn id="2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9295"/>
                                      </p:to>
                                    </p:animClr>
                                    <p:set>
                                      <p:cBhvr>
                                        <p:cTn id="31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9295"/>
                                      </p:to>
                                    </p:animClr>
                                    <p:set>
                                      <p:cBhvr>
                                        <p:cTn id="3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9295"/>
                                      </p:to>
                                    </p:animClr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animBg="1"/>
      <p:bldP spid="3" grpId="2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1614376645_72-p-fon-dlya-prezentatsii-po-fizike-svetlii-7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68341" cy="6858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BE68EA81-4063-423B-AF5C-C26806CAC9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07" y="1052736"/>
            <a:ext cx="4084161" cy="546010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AFC2665D-1B65-4191-9D9B-C1B62821D12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133" y="1052736"/>
            <a:ext cx="4084161" cy="546010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61EC549-DD9B-4435-B9A0-C7B0418BBA9A}"/>
              </a:ext>
            </a:extLst>
          </p:cNvPr>
          <p:cNvSpPr txBox="1"/>
          <p:nvPr/>
        </p:nvSpPr>
        <p:spPr>
          <a:xfrm>
            <a:off x="938712" y="326313"/>
            <a:ext cx="769484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ООД по конструированию с использованием инженерной книги</a:t>
            </a:r>
          </a:p>
        </p:txBody>
      </p:sp>
    </p:spTree>
    <p:extLst>
      <p:ext uri="{BB962C8B-B14F-4D97-AF65-F5344CB8AC3E}">
        <p14:creationId xmlns:p14="http://schemas.microsoft.com/office/powerpoint/2010/main" val="382286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1614376645_72-p-fon-dlya-prezentatsii-po-fizike-svetlii-7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6834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15816" y="260648"/>
            <a:ext cx="33246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Структура занятия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23528" y="1052736"/>
          <a:ext cx="8568950" cy="484632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43204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5212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31236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95861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71379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002060"/>
                          </a:solidFill>
                        </a:rPr>
                        <a:t>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002060"/>
                          </a:solidFill>
                        </a:rPr>
                        <a:t>Этап занятия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rgbClr val="002060"/>
                          </a:solidFill>
                        </a:rPr>
                        <a:t>Содержание</a:t>
                      </a:r>
                    </a:p>
                    <a:p>
                      <a:pPr algn="ctr"/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002060"/>
                          </a:solidFill>
                        </a:rPr>
                        <a:t>Виды деятельности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002060"/>
                          </a:solidFill>
                        </a:rPr>
                        <a:t>Работа в инженерной книге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002060"/>
                          </a:solidFill>
                        </a:rPr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rgbClr val="002060"/>
                          </a:solidFill>
                        </a:rPr>
                        <a:t>Мотивационный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rgbClr val="002060"/>
                          </a:solidFill>
                        </a:rPr>
                        <a:t>Переключение внимания детей на предстоящую деятельность, стимуляцию интереса к ней, создание эмоционального настроя, точные и четкие установки на предстоящую деятельность. </a:t>
                      </a:r>
                    </a:p>
                    <a:p>
                      <a:r>
                        <a:rPr lang="ru-RU" sz="1800" kern="1200" dirty="0">
                          <a:solidFill>
                            <a:srgbClr val="002060"/>
                          </a:solidFill>
                        </a:rPr>
                        <a:t>Происходит выделение педагогической задачи, после чего воспитатель как равноправный участник того или иного вида активности предлагает возможности для взаимодействия.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ru-RU" sz="1800" kern="1200" dirty="0">
                          <a:solidFill>
                            <a:srgbClr val="002060"/>
                          </a:solidFill>
                        </a:rPr>
                        <a:t>Просмотр познавательного видеоролика по теме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ru-RU" sz="1800" kern="1200" dirty="0">
                          <a:solidFill>
                            <a:srgbClr val="002060"/>
                          </a:solidFill>
                        </a:rPr>
                        <a:t>выступления детей с информацией из книги, журнала, собственного опыта,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800" kern="1200" dirty="0">
                          <a:solidFill>
                            <a:srgbClr val="002060"/>
                          </a:solidFill>
                        </a:rPr>
                        <a:t>сообщение, подготовленное с помощью родителей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rgbClr val="002060"/>
                          </a:solidFill>
                        </a:rPr>
                        <a:t>Заполнение 1,2,3 поля (рисунок предполагаемой постройки, определение формы работы, правил безопасности)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1614376645_72-p-fon-dlya-prezentatsii-po-fizike-svetlii-7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68341" cy="6858000"/>
          </a:xfrm>
          <a:prstGeom prst="rect">
            <a:avLst/>
          </a:prstGeom>
        </p:spPr>
      </p:pic>
      <p:pic>
        <p:nvPicPr>
          <p:cNvPr id="1026" name="Picture 2" descr="C:\Users\2017\Downloads\161943985535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0" r="13155"/>
          <a:stretch/>
        </p:blipFill>
        <p:spPr bwMode="auto">
          <a:xfrm>
            <a:off x="179512" y="188640"/>
            <a:ext cx="4544706" cy="4162647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2017\Downloads\162210573464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41" r="10646"/>
          <a:stretch/>
        </p:blipFill>
        <p:spPr bwMode="auto">
          <a:xfrm>
            <a:off x="4211960" y="1899950"/>
            <a:ext cx="4667536" cy="4902674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0486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751</TotalTime>
  <Words>627</Words>
  <Application>Microsoft Office PowerPoint</Application>
  <PresentationFormat>Экран (4:3)</PresentationFormat>
  <Paragraphs>104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юра</dc:creator>
  <cp:lastModifiedBy>2017</cp:lastModifiedBy>
  <cp:revision>53</cp:revision>
  <dcterms:created xsi:type="dcterms:W3CDTF">2022-01-18T18:25:34Z</dcterms:created>
  <dcterms:modified xsi:type="dcterms:W3CDTF">2022-03-17T13:29:52Z</dcterms:modified>
</cp:coreProperties>
</file>