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7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CC47-6320-4460-A4A1-F1915F3321E4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E8DE-ADA7-4CC7-8719-09889EA70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9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CC47-6320-4460-A4A1-F1915F3321E4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E8DE-ADA7-4CC7-8719-09889EA70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87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CC47-6320-4460-A4A1-F1915F3321E4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E8DE-ADA7-4CC7-8719-09889EA70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6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CC47-6320-4460-A4A1-F1915F3321E4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E8DE-ADA7-4CC7-8719-09889EA70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60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CC47-6320-4460-A4A1-F1915F3321E4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E8DE-ADA7-4CC7-8719-09889EA70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4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CC47-6320-4460-A4A1-F1915F3321E4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E8DE-ADA7-4CC7-8719-09889EA70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5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CC47-6320-4460-A4A1-F1915F3321E4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E8DE-ADA7-4CC7-8719-09889EA70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9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CC47-6320-4460-A4A1-F1915F3321E4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E8DE-ADA7-4CC7-8719-09889EA70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5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CC47-6320-4460-A4A1-F1915F3321E4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E8DE-ADA7-4CC7-8719-09889EA70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5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CC47-6320-4460-A4A1-F1915F3321E4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E8DE-ADA7-4CC7-8719-09889EA70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1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CC47-6320-4460-A4A1-F1915F3321E4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E8DE-ADA7-4CC7-8719-09889EA70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6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2CC47-6320-4460-A4A1-F1915F3321E4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7E8DE-ADA7-4CC7-8719-09889EA70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8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18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18" Type="http://schemas.openxmlformats.org/officeDocument/2006/relationships/slide" Target="slide27.xml"/><Relationship Id="rId26" Type="http://schemas.openxmlformats.org/officeDocument/2006/relationships/slide" Target="slide41.xml"/><Relationship Id="rId3" Type="http://schemas.openxmlformats.org/officeDocument/2006/relationships/slide" Target="slide4.xml"/><Relationship Id="rId21" Type="http://schemas.openxmlformats.org/officeDocument/2006/relationships/slide" Target="slide3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26.xml"/><Relationship Id="rId25" Type="http://schemas.openxmlformats.org/officeDocument/2006/relationships/slide" Target="slide38.xml"/><Relationship Id="rId2" Type="http://schemas.openxmlformats.org/officeDocument/2006/relationships/slide" Target="slide3.xml"/><Relationship Id="rId16" Type="http://schemas.openxmlformats.org/officeDocument/2006/relationships/slide" Target="slide21.xml"/><Relationship Id="rId20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24.xml"/><Relationship Id="rId24" Type="http://schemas.openxmlformats.org/officeDocument/2006/relationships/slide" Target="slide37.xml"/><Relationship Id="rId5" Type="http://schemas.openxmlformats.org/officeDocument/2006/relationships/slide" Target="slide6.xml"/><Relationship Id="rId15" Type="http://schemas.openxmlformats.org/officeDocument/2006/relationships/slide" Target="slide19.xml"/><Relationship Id="rId23" Type="http://schemas.openxmlformats.org/officeDocument/2006/relationships/slide" Target="slide36.xml"/><Relationship Id="rId28" Type="http://schemas.openxmlformats.org/officeDocument/2006/relationships/image" Target="../media/image3.png"/><Relationship Id="rId10" Type="http://schemas.openxmlformats.org/officeDocument/2006/relationships/slide" Target="slide23.xml"/><Relationship Id="rId19" Type="http://schemas.openxmlformats.org/officeDocument/2006/relationships/slide" Target="slide28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7.xml"/><Relationship Id="rId22" Type="http://schemas.openxmlformats.org/officeDocument/2006/relationships/slide" Target="slide34.xml"/><Relationship Id="rId27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33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1.jpe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2.jpe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39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42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7091" y="133394"/>
            <a:ext cx="5777345" cy="2524962"/>
          </a:xfrm>
          <a:prstGeom prst="horizontalScroll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5952" y="718721"/>
            <a:ext cx="53735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Своя игра: 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«Знаешь ли ты Ярославль?»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5" y="275941"/>
            <a:ext cx="4393161" cy="60244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64728" y="70904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детство Николая Некрасова прошло в родовом имении отца — селе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Грешнево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Ярославской губернии, куда семья перебралась после отставки Алексея Некрасова из армии.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68436" y="362772"/>
            <a:ext cx="80569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Контр-адмирал. Советский деятель военно-морского флота, первый из советских моряков-подводников, удостоенный в годы Великой Отечественной войны звания Героя Советского Союза (17.01.1942).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951162" y="4335626"/>
            <a:ext cx="3121025" cy="817563"/>
            <a:chOff x="899592" y="4051625"/>
            <a:chExt cx="3121025" cy="81756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010428" y="4229573"/>
              <a:ext cx="35779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554942" y="4213819"/>
              <a:ext cx="231589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Ф. И. </a:t>
              </a:r>
              <a:r>
                <a:rPr lang="ru-RU" sz="24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lang="ru-RU" sz="24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олбухин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796897" y="2542143"/>
            <a:ext cx="3121025" cy="817563"/>
            <a:chOff x="899592" y="4051625"/>
            <a:chExt cx="3121025" cy="81756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11229" y="4229573"/>
              <a:ext cx="3561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53632" y="4213819"/>
              <a:ext cx="251851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И. А. </a:t>
              </a:r>
              <a:r>
                <a:rPr lang="ru-RU" sz="24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Колышкин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959307" y="2559544"/>
            <a:ext cx="3121025" cy="817563"/>
            <a:chOff x="899592" y="4051625"/>
            <a:chExt cx="3121025" cy="81756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004016" y="4229573"/>
              <a:ext cx="37061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823287" y="4213819"/>
              <a:ext cx="177920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П. И. Батов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807532" y="4319870"/>
            <a:ext cx="3121025" cy="817563"/>
            <a:chOff x="899592" y="4051625"/>
            <a:chExt cx="3121025" cy="817563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004016" y="4229573"/>
              <a:ext cx="37061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520735" y="4213819"/>
              <a:ext cx="238430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И. В. Панфилов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Содержимое 3" descr="kupi_buvar_galochka_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083" y="5805060"/>
            <a:ext cx="708054" cy="7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4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Содержимое 3" descr="Иван_Александрович_Колышк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455" y="181619"/>
            <a:ext cx="4594076" cy="64734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32037" y="32120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Иван Александрович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Колышкин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8 (21) августа 1902 года в деревне </a:t>
            </a:r>
            <a:r>
              <a:rPr lang="ru-RU" sz="2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Крутец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Рыбинского района Ярославской области в крестьянской семье. Окончил 4 класса сельской школы. С 1919 года работал на речном транспорте: матрос, кочегар парохода, помощник шкипера баржи.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16062" y="9469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древесины этого растения делают спички.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достаточно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распространено в Ярославской области.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014724" y="2965939"/>
            <a:ext cx="3121025" cy="817563"/>
            <a:chOff x="899592" y="4051625"/>
            <a:chExt cx="3121025" cy="81756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004016" y="4229573"/>
              <a:ext cx="37061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027443" y="4213819"/>
              <a:ext cx="13708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БЕРЁЗА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407012" y="2965939"/>
            <a:ext cx="3121025" cy="817563"/>
            <a:chOff x="899592" y="4051625"/>
            <a:chExt cx="3121025" cy="81756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11229" y="4229573"/>
              <a:ext cx="3561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298063" y="4213819"/>
              <a:ext cx="82965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ДУБ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014724" y="4471471"/>
            <a:ext cx="3121025" cy="817563"/>
            <a:chOff x="899592" y="4051625"/>
            <a:chExt cx="3121025" cy="81756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010428" y="4229573"/>
              <a:ext cx="35779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037575" y="4213819"/>
              <a:ext cx="135062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ОСИНА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407011" y="4544829"/>
            <a:ext cx="3121025" cy="817563"/>
            <a:chOff x="899592" y="4051625"/>
            <a:chExt cx="3121025" cy="817563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030465" y="4229573"/>
              <a:ext cx="31771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Г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303577" y="4213819"/>
              <a:ext cx="81862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ЕЛЬ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Содержимое 3" descr="kupi_buvar_galochka_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938" y="5805060"/>
            <a:ext cx="708054" cy="7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154699"/>
            <a:ext cx="4551555" cy="57523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94720" y="3488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наиболее распространёнными являются </a:t>
            </a: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осиновые</a:t>
            </a:r>
            <a:r>
              <a:rPr lang="ru-RU" sz="2400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тёрочные спички, составляющие более 99 % выпускаемых спичек.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56" y="2069684"/>
            <a:ext cx="48768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97746" y="68129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растений Ярославской области, есть растение - хищник.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называется?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014724" y="2965939"/>
            <a:ext cx="3121025" cy="817563"/>
            <a:chOff x="899592" y="4051625"/>
            <a:chExt cx="3121025" cy="81756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004016" y="4229573"/>
              <a:ext cx="37061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841302" y="4213819"/>
              <a:ext cx="174317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РОСЯНКА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109692" y="3021357"/>
            <a:ext cx="3121025" cy="817563"/>
            <a:chOff x="899592" y="4051625"/>
            <a:chExt cx="3121025" cy="81756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11229" y="4229573"/>
              <a:ext cx="3561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809082" y="4213819"/>
              <a:ext cx="180761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ЖИРЯНКА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109691" y="4465607"/>
            <a:ext cx="3121025" cy="817563"/>
            <a:chOff x="899592" y="4051625"/>
            <a:chExt cx="3121025" cy="81756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030466" y="4229573"/>
              <a:ext cx="31771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Г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27628" y="4213819"/>
              <a:ext cx="237052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ПУЗЫРЧАТКА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Содержимое 3" descr="kupi_buvar_galochka_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520" y="5703061"/>
            <a:ext cx="708054" cy="70805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788468" y="4449851"/>
            <a:ext cx="4356788" cy="817563"/>
            <a:chOff x="899592" y="4051625"/>
            <a:chExt cx="3127850" cy="817563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1060891" y="4229573"/>
              <a:ext cx="25686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398331" y="4213819"/>
              <a:ext cx="262911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ВЕНЕРИН БАШМАЧЕК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2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3" y="193964"/>
            <a:ext cx="5704537" cy="53600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03818" y="459754"/>
            <a:ext cx="55215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росянки — </a:t>
            </a:r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насекомоядные растения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Клейкое вещество, вырабатываемое листьями, содержит алкалоид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кониин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оказывающий паралитическое действие на насекомых, и пищеварительные ферменты.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199" y="667480"/>
            <a:ext cx="73983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жителю Заволжского района известен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Тверицкий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бор. Историческое название этого места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Красный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бор. Почему именно такое название было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Тверицкого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бора?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272143" y="3754965"/>
            <a:ext cx="7952510" cy="817563"/>
            <a:chOff x="4932040" y="4005064"/>
            <a:chExt cx="3390041" cy="81756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005064"/>
              <a:ext cx="3390041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5244025" y="4183012"/>
              <a:ext cx="302678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 бору преимущественно растёт корабельная сосна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847" y="4196924"/>
              <a:ext cx="247606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5042492" y="4170429"/>
              <a:ext cx="15026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519575" y="2675844"/>
            <a:ext cx="7427987" cy="817563"/>
            <a:chOff x="4919528" y="4004230"/>
            <a:chExt cx="3133537" cy="81756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004230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617617" y="4183012"/>
              <a:ext cx="233452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 бору преимущественно растут берёзы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4310" y="4183012"/>
              <a:ext cx="253042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919528" y="4187129"/>
              <a:ext cx="37061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549234" y="4846884"/>
            <a:ext cx="7415398" cy="817563"/>
            <a:chOff x="4924087" y="4005064"/>
            <a:chExt cx="3128978" cy="817563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005064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5652060" y="4183012"/>
              <a:ext cx="226563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 бору преимущественно </a:t>
              </a:r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растёт осина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321" y="4196924"/>
              <a:ext cx="247665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4924087" y="4196924"/>
              <a:ext cx="41193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</p:grpSp>
      <p:sp>
        <p:nvSpPr>
          <p:cNvPr id="18" name="Управляющая кнопка: домой 17">
            <a:hlinkClick r:id="rId4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Содержимое 3" descr="kupi_buvar_galochka_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8356" y="5703061"/>
            <a:ext cx="708054" cy="7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8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06145" y="612063"/>
            <a:ext cx="40593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Тверицкий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бор, историческое название этого места – Красный бор, так как здесь преимущественно растет «красный лес» – корабельная сосна.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9" y="152399"/>
            <a:ext cx="7089134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438227"/>
              </p:ext>
            </p:extLst>
          </p:nvPr>
        </p:nvGraphicFramePr>
        <p:xfrm>
          <a:off x="477982" y="1080653"/>
          <a:ext cx="11284527" cy="49183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9036">
                  <a:extLst>
                    <a:ext uri="{9D8B030D-6E8A-4147-A177-3AD203B41FA5}">
                      <a16:colId xmlns:a16="http://schemas.microsoft.com/office/drawing/2014/main" xmlns="" val="1561491056"/>
                    </a:ext>
                  </a:extLst>
                </a:gridCol>
                <a:gridCol w="1205346">
                  <a:extLst>
                    <a:ext uri="{9D8B030D-6E8A-4147-A177-3AD203B41FA5}">
                      <a16:colId xmlns:a16="http://schemas.microsoft.com/office/drawing/2014/main" xmlns="" val="1652368490"/>
                    </a:ext>
                  </a:extLst>
                </a:gridCol>
                <a:gridCol w="1399309">
                  <a:extLst>
                    <a:ext uri="{9D8B030D-6E8A-4147-A177-3AD203B41FA5}">
                      <a16:colId xmlns:a16="http://schemas.microsoft.com/office/drawing/2014/main" xmlns="" val="1021783179"/>
                    </a:ext>
                  </a:extLst>
                </a:gridCol>
                <a:gridCol w="1343891">
                  <a:extLst>
                    <a:ext uri="{9D8B030D-6E8A-4147-A177-3AD203B41FA5}">
                      <a16:colId xmlns:a16="http://schemas.microsoft.com/office/drawing/2014/main" xmlns="" val="765359853"/>
                    </a:ext>
                  </a:extLst>
                </a:gridCol>
                <a:gridCol w="1274618">
                  <a:extLst>
                    <a:ext uri="{9D8B030D-6E8A-4147-A177-3AD203B41FA5}">
                      <a16:colId xmlns:a16="http://schemas.microsoft.com/office/drawing/2014/main" xmlns="" val="84714524"/>
                    </a:ext>
                  </a:extLst>
                </a:gridCol>
                <a:gridCol w="1302327">
                  <a:extLst>
                    <a:ext uri="{9D8B030D-6E8A-4147-A177-3AD203B41FA5}">
                      <a16:colId xmlns:a16="http://schemas.microsoft.com/office/drawing/2014/main" xmlns="" val="2525457860"/>
                    </a:ext>
                  </a:extLst>
                </a:gridCol>
              </a:tblGrid>
              <a:tr h="997528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u="sng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Улицы Ярославля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100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200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300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400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500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7279897"/>
                  </a:ext>
                </a:extLst>
              </a:tr>
              <a:tr h="969819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sng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 истории Ярославля</a:t>
                      </a: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100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200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300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400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500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6265534"/>
                  </a:ext>
                </a:extLst>
              </a:tr>
              <a:tr h="9836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sng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sng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Природа родного края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100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13" action="ppaction://hlinksldjump"/>
                      </a:endParaRP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200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300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400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500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518134"/>
                  </a:ext>
                </a:extLst>
              </a:tr>
              <a:tr h="955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sng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sng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Интересные факты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action="ppaction://hlinksldjump"/>
                        </a:rPr>
                        <a:t>100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200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300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action="ppaction://hlinksldjump"/>
                        </a:rPr>
                        <a:t>400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action="ppaction://hlinksldjump"/>
                        </a:rPr>
                        <a:t>500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9186015"/>
                  </a:ext>
                </a:extLst>
              </a:tr>
              <a:tr h="845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sng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«Понемногу обо всем»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100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action="ppaction://hlinksldjump"/>
                        </a:rPr>
                        <a:t>200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action="ppaction://hlinksldjump"/>
                        </a:rPr>
                        <a:t>300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action="ppaction://hlinksldjump"/>
                        </a:rPr>
                        <a:t>400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action="ppaction://hlinksldjump"/>
                        </a:rPr>
                        <a:t>500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35897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35278" y="311212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Своя игра</a:t>
            </a:r>
            <a:endParaRPr lang="ru-RU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054168" y="6250254"/>
            <a:ext cx="609653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990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15345" y="45970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Заволжском районе города Ярославль, есть улица, названная в честь известного зоолога, создателя книги, ставшей классической «Рыбы России», а также основателя популярного журнала «Природа и охота»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419579" y="2793534"/>
            <a:ext cx="5755873" cy="817563"/>
            <a:chOff x="4919528" y="4004230"/>
            <a:chExt cx="3133537" cy="81756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004230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958525" y="4183012"/>
              <a:ext cx="165272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Леонид Павлович Сабанеев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4310" y="4183012"/>
              <a:ext cx="253042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919528" y="4187129"/>
              <a:ext cx="37061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439318" y="3876378"/>
            <a:ext cx="5695944" cy="817563"/>
            <a:chOff x="4932040" y="4004230"/>
            <a:chExt cx="3121025" cy="81756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004230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6136655" y="4183012"/>
              <a:ext cx="129645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Серго Орджоникидзе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4310" y="4183012"/>
              <a:ext cx="253042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4991950" y="4187129"/>
              <a:ext cx="22577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445018" y="4959222"/>
            <a:ext cx="5771716" cy="817563"/>
            <a:chOff x="4875123" y="4004228"/>
            <a:chExt cx="3123538" cy="81756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636" y="4004228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5173407" y="4182178"/>
              <a:ext cx="277866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Роман Александрович Доброхотов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314" y="4183012"/>
              <a:ext cx="253042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4875123" y="4191247"/>
              <a:ext cx="24706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597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4208" y="843271"/>
            <a:ext cx="7495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названию этого озера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 единственный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Ярославской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национальный парк.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87512" y="3127388"/>
            <a:ext cx="3121025" cy="817563"/>
            <a:chOff x="983819" y="3992563"/>
            <a:chExt cx="3121025" cy="81756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819" y="3992563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066145" y="4170509"/>
              <a:ext cx="37061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777487" y="4170574"/>
              <a:ext cx="178606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Озеро </a:t>
              </a:r>
              <a:r>
                <a:rPr lang="ru-RU" sz="24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Неро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171104" y="3127392"/>
            <a:ext cx="3504320" cy="817563"/>
            <a:chOff x="983819" y="3992563"/>
            <a:chExt cx="3121025" cy="817563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819" y="3992563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73358" y="4170509"/>
              <a:ext cx="3561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13890" y="4170574"/>
              <a:ext cx="231326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Ловецкое озеро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409545" y="4734167"/>
            <a:ext cx="3121025" cy="817563"/>
            <a:chOff x="983819" y="3992563"/>
            <a:chExt cx="3121025" cy="817563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819" y="3992563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072557" y="4170509"/>
              <a:ext cx="35779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470769" y="4170574"/>
              <a:ext cx="239950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Плещеево</a:t>
              </a:r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озеро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66406" y="4734167"/>
            <a:ext cx="3631315" cy="817563"/>
            <a:chOff x="983819" y="3992563"/>
            <a:chExt cx="3229800" cy="817563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819" y="3992563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092594" y="4170509"/>
              <a:ext cx="31771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Г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333535" y="4170509"/>
              <a:ext cx="288008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Ващутинское</a:t>
              </a:r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озеро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Содержимое 3" descr="kupi_buvar_galochka_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483" y="5553032"/>
            <a:ext cx="708054" cy="7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4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99164" y="473793"/>
            <a:ext cx="82850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парк «</a:t>
            </a:r>
            <a:r>
              <a:rPr lang="ru-RU" sz="2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Плещеево</a:t>
            </a:r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озеро» 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в 130 км к северо-востоку от Москвы в Ярославской области, на маршруте «Золотого кольца». Уникальное озеро </a:t>
            </a:r>
            <a:r>
              <a:rPr lang="ru-RU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Плещеево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его окрестности, древний город Переславль-Залесский – один из центров формирования Русского государства – являются ценной природно-исторической территорией национального значения, частью природного и культурного наследия нашего Отечества.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lesheevo-lake.ru/images/abo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40" y="2936006"/>
            <a:ext cx="5377682" cy="357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4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92718" y="676709"/>
            <a:ext cx="6689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месте нашего города в 1238 г. произошла битва войска ярославского князя с армией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690403" y="2953469"/>
            <a:ext cx="3121025" cy="817563"/>
            <a:chOff x="983819" y="3992563"/>
            <a:chExt cx="3121025" cy="81756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819" y="3992563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066145" y="4170509"/>
              <a:ext cx="37061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507671" y="4170574"/>
              <a:ext cx="232570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Медвежий угол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664183" y="2953469"/>
            <a:ext cx="3121025" cy="817563"/>
            <a:chOff x="983819" y="3992563"/>
            <a:chExt cx="3121025" cy="817563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819" y="3992563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73358" y="4170509"/>
              <a:ext cx="3561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66217" y="4170574"/>
              <a:ext cx="24086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Рубленый город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690401" y="4806397"/>
            <a:ext cx="3352653" cy="817563"/>
            <a:chOff x="983819" y="3992563"/>
            <a:chExt cx="3218826" cy="817563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819" y="3992563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079698" y="4170509"/>
              <a:ext cx="3435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436759" y="4170505"/>
              <a:ext cx="276588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Даманский</a:t>
              </a:r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остров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664184" y="4806393"/>
            <a:ext cx="3121025" cy="817563"/>
            <a:chOff x="983819" y="3992563"/>
            <a:chExt cx="3121025" cy="817563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819" y="3992563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092595" y="4170509"/>
              <a:ext cx="31771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Г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763028" y="4170574"/>
              <a:ext cx="181498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Тугова</a:t>
              </a:r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гора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1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4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2070" y="459616"/>
            <a:ext cx="8678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прославил свое имя уроженец Ярославской земли Михаил Ильич Кошкин?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CB837D3-831A-4B89-B1DB-A903786C1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80" y="228342"/>
            <a:ext cx="2236937" cy="3285501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222070" y="2263786"/>
            <a:ext cx="7783926" cy="817563"/>
            <a:chOff x="798510" y="3992559"/>
            <a:chExt cx="7783926" cy="817563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10" y="3992559"/>
              <a:ext cx="7783926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066145" y="4170509"/>
              <a:ext cx="37061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21165" y="4155867"/>
              <a:ext cx="699012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онструктор</a:t>
              </a:r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создатель легендарного танка Т-34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222070" y="3685190"/>
            <a:ext cx="7783926" cy="817563"/>
            <a:chOff x="983819" y="3992563"/>
            <a:chExt cx="3121025" cy="817563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819" y="3992563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96914" y="4170511"/>
              <a:ext cx="14281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78652" y="4170574"/>
              <a:ext cx="138373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Известный композитор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22070" y="5106594"/>
            <a:ext cx="7783926" cy="817563"/>
            <a:chOff x="983819" y="3992563"/>
            <a:chExt cx="3121025" cy="817563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819" y="3992563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072557" y="4170509"/>
              <a:ext cx="20101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128586" y="4170574"/>
              <a:ext cx="108386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Детский писатель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7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0109" y="695144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Ярославлю посвящена Российская купюра достоинство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«?»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950397" y="2868957"/>
            <a:ext cx="3121025" cy="817563"/>
            <a:chOff x="899592" y="4051625"/>
            <a:chExt cx="3121025" cy="81756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004016" y="4229573"/>
              <a:ext cx="37061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89721" y="4213819"/>
              <a:ext cx="6463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716360" y="2868957"/>
            <a:ext cx="3121025" cy="817563"/>
            <a:chOff x="899592" y="4051625"/>
            <a:chExt cx="3121025" cy="81756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11229" y="4229573"/>
              <a:ext cx="3561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389721" y="4213819"/>
              <a:ext cx="6463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500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950396" y="4448375"/>
            <a:ext cx="3121025" cy="817563"/>
            <a:chOff x="899592" y="4051625"/>
            <a:chExt cx="3121025" cy="81756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010428" y="4229573"/>
              <a:ext cx="35779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12777" y="4213819"/>
              <a:ext cx="80021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716359" y="4491005"/>
            <a:ext cx="3121025" cy="817563"/>
            <a:chOff x="899592" y="4051625"/>
            <a:chExt cx="3121025" cy="817563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030465" y="4229573"/>
              <a:ext cx="31771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Г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312777" y="4213819"/>
              <a:ext cx="80021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2000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7" y="695144"/>
            <a:ext cx="3248003" cy="1483255"/>
          </a:xfrm>
          <a:prstGeom prst="rect">
            <a:avLst/>
          </a:prstGeom>
        </p:spPr>
      </p:pic>
      <p:sp>
        <p:nvSpPr>
          <p:cNvPr id="21" name="Управляющая кнопка: домой 20">
            <a:hlinkClick r:id="rId4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Содержимое 3" descr="kupi_buvar_galochka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083" y="5907059"/>
            <a:ext cx="708054" cy="7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0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51417" y="667618"/>
            <a:ext cx="54586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565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Какое? Самое лучшее советское кино, которое давно стало классикой. На улицах Ярославля </a:t>
            </a:r>
            <a:r>
              <a:rPr lang="ru-RU" sz="2400" dirty="0" smtClean="0">
                <a:solidFill>
                  <a:srgbClr val="565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снимался фильм?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846122" y="4679839"/>
            <a:ext cx="3745678" cy="817563"/>
            <a:chOff x="899592" y="4051625"/>
            <a:chExt cx="3745678" cy="81756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745678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030465" y="4229573"/>
              <a:ext cx="31771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Г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536229" y="4240430"/>
              <a:ext cx="292099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«Вам и не снилось»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846123" y="3306212"/>
            <a:ext cx="3925786" cy="817563"/>
            <a:chOff x="899592" y="4051625"/>
            <a:chExt cx="3528277" cy="81756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36640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11229" y="4229573"/>
              <a:ext cx="3561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348180" y="4213820"/>
              <a:ext cx="307968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«Служебный роман»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973097" y="4679839"/>
            <a:ext cx="3128433" cy="817563"/>
            <a:chOff x="899592" y="4051625"/>
            <a:chExt cx="3128433" cy="81756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010428" y="4229573"/>
              <a:ext cx="35779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97753" y="4213819"/>
              <a:ext cx="263027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«Летят журавли»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973097" y="3380277"/>
            <a:ext cx="3121025" cy="817563"/>
            <a:chOff x="899592" y="4051625"/>
            <a:chExt cx="3121025" cy="817563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004016" y="4229573"/>
              <a:ext cx="37061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996440" y="4213819"/>
              <a:ext cx="143289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24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Афоня</a:t>
              </a:r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1" y="152682"/>
            <a:ext cx="5953050" cy="2879530"/>
          </a:xfrm>
          <a:prstGeom prst="rect">
            <a:avLst/>
          </a:prstGeom>
        </p:spPr>
      </p:pic>
      <p:pic>
        <p:nvPicPr>
          <p:cNvPr id="21" name="Содержимое 3" descr="kupi_buvar_galochka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083" y="5907059"/>
            <a:ext cx="708054" cy="7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29358" y="58440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июня в Ярославле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считается?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Содержимое 3" descr="kupi_buvar_galochka_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483" y="5553032"/>
            <a:ext cx="708054" cy="708054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5958891" y="1538507"/>
            <a:ext cx="5194338" cy="817563"/>
            <a:chOff x="899592" y="4051625"/>
            <a:chExt cx="4668381" cy="817563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4668381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1022777" y="4229573"/>
              <a:ext cx="3330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643350" y="4226586"/>
              <a:ext cx="382053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«Днём рождения Ярославля»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03847" y="3811485"/>
            <a:ext cx="9226870" cy="817563"/>
            <a:chOff x="819970" y="4094572"/>
            <a:chExt cx="8292595" cy="817563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970" y="4094572"/>
              <a:ext cx="829259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1028538" y="4229573"/>
              <a:ext cx="32156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034802" y="4265996"/>
              <a:ext cx="707776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Днём утверждение регулярного плана </a:t>
              </a:r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герба города</a:t>
              </a:r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958891" y="2688248"/>
            <a:ext cx="5194338" cy="817563"/>
            <a:chOff x="899592" y="4051625"/>
            <a:chExt cx="4668381" cy="817563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4668381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1029259" y="4229573"/>
              <a:ext cx="32012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205943" y="4226586"/>
              <a:ext cx="26953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«Соловьиный день»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80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29891" y="293639"/>
            <a:ext cx="742071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июня в Ярославле считается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«соловьиным днем»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событие похоже на конкурс талантов, только в качестве конкурсантов выступают не люди, а певчие птицы. Специалисты слушают соловьев и выявляют самый чистый и мелодичный голос.</a:t>
            </a:r>
          </a:p>
          <a:p>
            <a:endParaRPr lang="ru-RU" dirty="0"/>
          </a:p>
        </p:txBody>
      </p:sp>
      <p:pic>
        <p:nvPicPr>
          <p:cNvPr id="4098" name="Picture 2" descr="https://i.ytimg.com/vi/aegZHfeNkfU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91" y="2302322"/>
            <a:ext cx="7304520" cy="410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1144" y="490527"/>
            <a:ext cx="798334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из улиц Ярославля названа в честь Героя Советского союза, возглавлявшего стрелковую дивизию, которая ценой массового героизма личного состава остановила под Москвой в ноябре 1941г. две танковые и одну пехотную дивизии вермахта?</a:t>
            </a:r>
            <a:endParaRPr lang="ru-RU" sz="28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325086" y="6044941"/>
            <a:ext cx="500273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287390" y="5229201"/>
            <a:ext cx="3121025" cy="817563"/>
            <a:chOff x="763389" y="5229200"/>
            <a:chExt cx="3121025" cy="81756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389" y="5229200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448466" y="5407148"/>
              <a:ext cx="215834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ул. Панфилова</a:t>
              </a: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12" y="5441030"/>
              <a:ext cx="450850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912390" y="5441030"/>
              <a:ext cx="35939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270341" y="4014952"/>
            <a:ext cx="3121025" cy="817563"/>
            <a:chOff x="4932040" y="4005064"/>
            <a:chExt cx="3121025" cy="8175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005064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5673643" y="4183012"/>
              <a:ext cx="222246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ул. </a:t>
              </a:r>
              <a:r>
                <a:rPr lang="ru-RU" sz="24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Колышкина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113" y="4210214"/>
              <a:ext cx="450850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5075230" y="4196924"/>
              <a:ext cx="37061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600057" y="5227378"/>
            <a:ext cx="3121025" cy="817563"/>
            <a:chOff x="4932039" y="5194050"/>
            <a:chExt cx="3121025" cy="81756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39" y="5194050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6223270" y="5371998"/>
              <a:ext cx="159409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ул. Бабича</a:t>
              </a: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5363763"/>
              <a:ext cx="450850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5118916" y="5350473"/>
              <a:ext cx="32733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Г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600057" y="4035156"/>
            <a:ext cx="3121025" cy="817563"/>
            <a:chOff x="4932040" y="4005064"/>
            <a:chExt cx="3121025" cy="817563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005064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5818170" y="4183012"/>
              <a:ext cx="193341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ул. Лебедева</a:t>
              </a:r>
            </a:p>
          </p:txBody>
        </p:sp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113" y="4210214"/>
              <a:ext cx="450850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5079238" y="4196924"/>
              <a:ext cx="3625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89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39069" y="1039822"/>
            <a:ext cx="789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стране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улица названная в честь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Ярославля?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214116" y="4185381"/>
            <a:ext cx="3121025" cy="817563"/>
            <a:chOff x="899592" y="4051625"/>
            <a:chExt cx="3121025" cy="81756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030465" y="4229573"/>
              <a:ext cx="31771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Г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783272" y="4213819"/>
              <a:ext cx="185922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Португалия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109692" y="2227654"/>
            <a:ext cx="3121025" cy="817563"/>
            <a:chOff x="899592" y="4051625"/>
            <a:chExt cx="3121025" cy="81756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11229" y="4229573"/>
              <a:ext cx="3561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17275" y="4213819"/>
              <a:ext cx="119122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Греция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985901" y="2227654"/>
            <a:ext cx="3121025" cy="817563"/>
            <a:chOff x="899592" y="4051625"/>
            <a:chExt cx="3121025" cy="81756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004016" y="4229573"/>
              <a:ext cx="37061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855654" y="4213819"/>
              <a:ext cx="12523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талия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985900" y="4185381"/>
            <a:ext cx="3121025" cy="817563"/>
            <a:chOff x="899592" y="4051625"/>
            <a:chExt cx="3121025" cy="817563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010428" y="4229573"/>
              <a:ext cx="35779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020452" y="4213819"/>
              <a:ext cx="138486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Австрия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Содержимое 3" descr="kupi_buvar_galochka_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483" y="5553032"/>
            <a:ext cx="708054" cy="7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6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62399" y="487463"/>
            <a:ext cx="70967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португальском городе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Коимбра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есть улица, названная в честь Ярославля. Полное название улицы -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Cidade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Yaroslavl</a:t>
            </a:r>
            <a:endParaRPr lang="ru-RU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dirty="0">
                <a:solidFill>
                  <a:srgbClr val="000000"/>
                </a:solidFill>
                <a:latin typeface="-apple-system"/>
              </a:rPr>
            </a:br>
            <a:endParaRPr lang="ru-RU" dirty="0"/>
          </a:p>
        </p:txBody>
      </p:sp>
      <p:pic>
        <p:nvPicPr>
          <p:cNvPr id="2050" name="Picture 2" descr="https://sun9-1.userapi.com/impf/Kq0gW361BjmX_mLmHCFTtIYEfx0qehm9oZbW0A/jDDGFx-I7G4.jpg?size=1024x683&amp;quality=96&amp;sign=591308b58d830aef4aa24a2894b5aab7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1856268"/>
            <a:ext cx="7096702" cy="473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4073" y="499323"/>
            <a:ext cx="8007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здание в городе Ярославле считается самым древним?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220822" y="1684694"/>
            <a:ext cx="5571933" cy="817563"/>
            <a:chOff x="771162" y="4051622"/>
            <a:chExt cx="5571933" cy="81756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62" y="4051622"/>
              <a:ext cx="5571933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1004016" y="4229573"/>
              <a:ext cx="37061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87440" y="4229572"/>
              <a:ext cx="44928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Спасо</a:t>
              </a:r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-Преображенский </a:t>
              </a:r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собор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285039" y="2870065"/>
            <a:ext cx="5507716" cy="817563"/>
            <a:chOff x="899592" y="4051625"/>
            <a:chExt cx="3341010" cy="81756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341010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011229" y="4229573"/>
              <a:ext cx="3561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399084" y="4229572"/>
              <a:ext cx="284151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Успенский кафедральный </a:t>
              </a:r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собор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285039" y="4052005"/>
            <a:ext cx="5507716" cy="817563"/>
            <a:chOff x="899592" y="4051625"/>
            <a:chExt cx="3121025" cy="81756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010428" y="4229573"/>
              <a:ext cx="35779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25084" y="4213819"/>
              <a:ext cx="15134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Введенский собор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0423" y="5827372"/>
            <a:ext cx="609653" cy="518205"/>
          </a:xfrm>
          <a:prstGeom prst="rect">
            <a:avLst/>
          </a:prstGeom>
        </p:spPr>
      </p:pic>
      <p:pic>
        <p:nvPicPr>
          <p:cNvPr id="16" name="Содержимое 3" descr="kupi_buvar_galochka_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5795" y="5637523"/>
            <a:ext cx="708054" cy="7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3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86238" y="241637"/>
            <a:ext cx="73866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старым зданием Ярославля, сохранившимся до наших дней, считается Спасо-Преображенский собор, расположенный в музее-заповеднике. Он был построен в период 1506-1516 годов. Считают, что он стоит на месте одноимённого собора, заложенного князем Константином в 1216 году, который рухнул в пожаре 1501 года.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ic.pics.livejournal.com/oleghmel/24243611/304187/304187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9" y="3047881"/>
            <a:ext cx="6372226" cy="353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0423" y="5827372"/>
            <a:ext cx="609653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0423" y="5827372"/>
            <a:ext cx="609653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423" y="5827372"/>
            <a:ext cx="609653" cy="5182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24422" y="431953"/>
            <a:ext cx="6513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Ростове ярославском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фабрика по производству пищевого цикория. Из какой части этого растения изготавливают одноименный напиток?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043286" y="3096929"/>
            <a:ext cx="3210556" cy="817563"/>
            <a:chOff x="5095602" y="4230963"/>
            <a:chExt cx="3121025" cy="81756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602" y="4230963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234989" y="4386190"/>
              <a:ext cx="36028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643099" y="4391135"/>
              <a:ext cx="256843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Листья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961650" y="3096929"/>
            <a:ext cx="3210556" cy="817563"/>
            <a:chOff x="5095602" y="4230963"/>
            <a:chExt cx="3121025" cy="817563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602" y="4230963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242000" y="4386190"/>
              <a:ext cx="34625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643099" y="4391135"/>
              <a:ext cx="256843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Стебль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043286" y="4601026"/>
            <a:ext cx="3210556" cy="817563"/>
            <a:chOff x="5095602" y="4230963"/>
            <a:chExt cx="3121025" cy="817563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602" y="4230963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5233829" y="4386190"/>
              <a:ext cx="3625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643099" y="4391135"/>
              <a:ext cx="256843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Корень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961650" y="4601026"/>
            <a:ext cx="3210556" cy="817563"/>
            <a:chOff x="5095602" y="4230963"/>
            <a:chExt cx="3121025" cy="817563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602" y="4230963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5260700" y="4386190"/>
              <a:ext cx="30885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Г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643099" y="4391135"/>
              <a:ext cx="256843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Цветы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6F5F8C4-0E2D-4822-8EF5-D0C2CCF960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806212" y="406821"/>
            <a:ext cx="4084820" cy="234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423" y="5827372"/>
            <a:ext cx="609653" cy="5182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70218" y="542789"/>
            <a:ext cx="7481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памятник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древнерусской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был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найден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Преображенском монастыре в 1795 году?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343545" y="1768721"/>
            <a:ext cx="4876877" cy="817563"/>
            <a:chOff x="5095601" y="4230963"/>
            <a:chExt cx="4740879" cy="81756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601" y="4230963"/>
              <a:ext cx="4740879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234989" y="4386190"/>
              <a:ext cx="36028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821331" y="4408911"/>
              <a:ext cx="380280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Повесть временных лет»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901959" y="4401452"/>
            <a:ext cx="5412649" cy="817563"/>
            <a:chOff x="5095601" y="4230963"/>
            <a:chExt cx="5261710" cy="817563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601" y="4230963"/>
              <a:ext cx="5170150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5241223" y="4386190"/>
              <a:ext cx="34781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734658" y="4386190"/>
              <a:ext cx="462265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Житие Александра Невского»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343545" y="3088304"/>
            <a:ext cx="4876876" cy="991169"/>
            <a:chOff x="5095602" y="4230963"/>
            <a:chExt cx="4740876" cy="991169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602" y="4230963"/>
              <a:ext cx="4740876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5242001" y="4386190"/>
              <a:ext cx="34625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643099" y="4391135"/>
              <a:ext cx="398103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«Слово о полку Игореве»</a:t>
              </a:r>
              <a:b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https://i.imgur.com/sqAwIf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2049102"/>
            <a:ext cx="4311938" cy="32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Содержимое 3" descr="kupi_buvar_galochka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083" y="5907059"/>
            <a:ext cx="708054" cy="7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5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423" y="5827372"/>
            <a:ext cx="609653" cy="5182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15346" y="41809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объект г. Ярославля, имеющий важное стратегическое значение наиболее часто подвергался фашистской бомбежке в годы ВОВ?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624907" y="2267485"/>
            <a:ext cx="6096039" cy="817563"/>
            <a:chOff x="5095601" y="4230963"/>
            <a:chExt cx="5926043" cy="81756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601" y="4230963"/>
              <a:ext cx="5818297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234989" y="4386190"/>
              <a:ext cx="36028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821331" y="4408911"/>
              <a:ext cx="520031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Ярославский автомобильный завод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624906" y="3434957"/>
            <a:ext cx="5985203" cy="817563"/>
            <a:chOff x="5095601" y="4230963"/>
            <a:chExt cx="5818298" cy="817563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601" y="4230963"/>
              <a:ext cx="5818298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242001" y="4386190"/>
              <a:ext cx="34625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413895" y="4437647"/>
              <a:ext cx="401515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Ярославский шинный завод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624906" y="4595048"/>
            <a:ext cx="5985203" cy="817563"/>
            <a:chOff x="5095601" y="4230963"/>
            <a:chExt cx="5490771" cy="817563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601" y="4230963"/>
              <a:ext cx="5490771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5241223" y="4386190"/>
              <a:ext cx="34781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326008" y="4386190"/>
              <a:ext cx="380280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Железнодорожный мост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4" descr="Из-за воздушных налетов существовала постоянная угроза уничтожения железнодорожного моста через Волгу в Ярославле. В связи с этим было принято решение соорудить мост-дублёр. Мост выстроили у посёлка Павловское силами коллектива завода № 50 (Мостострой) 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081" y="2188642"/>
            <a:ext cx="4968552" cy="3726414"/>
          </a:xfrm>
          <a:prstGeom prst="rect">
            <a:avLst/>
          </a:prstGeom>
          <a:noFill/>
        </p:spPr>
      </p:pic>
      <p:pic>
        <p:nvPicPr>
          <p:cNvPr id="17" name="Содержимое 3" descr="kupi_buvar_galochka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5081" y="5991550"/>
            <a:ext cx="708054" cy="7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423" y="5827372"/>
            <a:ext cx="609653" cy="5182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40502" y="653534"/>
            <a:ext cx="7537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название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гора пошло от слов: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651273" y="2958290"/>
            <a:ext cx="5915969" cy="817563"/>
            <a:chOff x="5095601" y="4230963"/>
            <a:chExt cx="4740879" cy="81756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601" y="4230963"/>
              <a:ext cx="4740879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272409" y="4386190"/>
              <a:ext cx="28543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821331" y="4408911"/>
              <a:ext cx="380280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печаль, скорбь, тоска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651273" y="1703584"/>
            <a:ext cx="5915969" cy="1008945"/>
            <a:chOff x="5095601" y="4230963"/>
            <a:chExt cx="4740879" cy="100894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601" y="4230963"/>
              <a:ext cx="4740879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234989" y="4386190"/>
              <a:ext cx="36028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821331" y="4408911"/>
              <a:ext cx="380280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крепкий, твердый, несгибаемый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651272" y="4222118"/>
            <a:ext cx="5915969" cy="817563"/>
            <a:chOff x="5095601" y="4230963"/>
            <a:chExt cx="4740879" cy="817563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601" y="4230963"/>
              <a:ext cx="4740879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5271766" y="4386190"/>
              <a:ext cx="28672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821331" y="4408911"/>
              <a:ext cx="380280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грубый, неуклюжий</a:t>
              </a:r>
            </a:p>
          </p:txBody>
        </p:sp>
      </p:grpSp>
      <p:pic>
        <p:nvPicPr>
          <p:cNvPr id="16" name="Содержимое 3" descr="kupi_buvar_galochka_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0377" y="5637523"/>
            <a:ext cx="708054" cy="7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5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423" y="5827372"/>
            <a:ext cx="609653" cy="5182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88328" y="321347"/>
            <a:ext cx="82417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Тугова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гора — 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старинное название надпойменного холма, на котором в 1257 году произошла битва дружины ярославского князя Константина Всеволодовича с татарским войском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Убитые в этой кровавой битве воины были погребены на холме, их родственники долгое время приходили сюда тужить об убитых. Эта «туга» или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скорбь,  печаль, тоска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дала горе такое название.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3813" t="18115" r="28737" b="19290"/>
          <a:stretch/>
        </p:blipFill>
        <p:spPr>
          <a:xfrm>
            <a:off x="4461164" y="2999004"/>
            <a:ext cx="6096000" cy="373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2114" y="448179"/>
            <a:ext cx="746881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из улиц Ярославля названа в честь участника Великой Отечественной войны с первого ее дня, уроженца д. Крутец Рыбинского района, ставшим первым из моряков-подводников, удостоенных звания Героя Советского Союза в годы войны?</a:t>
            </a:r>
            <a:endParaRPr lang="ru-RU" sz="2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220145" y="3840164"/>
            <a:ext cx="3121025" cy="817563"/>
            <a:chOff x="696144" y="3840163"/>
            <a:chExt cx="3121025" cy="81756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44" y="3840163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53" y="4017169"/>
              <a:ext cx="457200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782857" y="4010256"/>
              <a:ext cx="37061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314017" y="4002379"/>
              <a:ext cx="237616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ул. Колышкина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220144" y="4941169"/>
            <a:ext cx="3121025" cy="817563"/>
            <a:chOff x="696143" y="4941168"/>
            <a:chExt cx="3121025" cy="817563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43" y="4941168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88467" y="5119116"/>
              <a:ext cx="35939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316176" y="5119116"/>
              <a:ext cx="241123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ул. Гудованцева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528049" y="3832309"/>
            <a:ext cx="3121025" cy="817563"/>
            <a:chOff x="5004048" y="3832308"/>
            <a:chExt cx="3121025" cy="817563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832308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5148064" y="4010255"/>
              <a:ext cx="3625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870691" y="4018111"/>
              <a:ext cx="201350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ул. Комарова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28049" y="4941168"/>
            <a:ext cx="3121025" cy="817563"/>
            <a:chOff x="5004048" y="4941167"/>
            <a:chExt cx="3121025" cy="817563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4941167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5145700" y="5119116"/>
              <a:ext cx="32733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Г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686218" y="5119116"/>
              <a:ext cx="221092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ул. Журавлева</a:t>
              </a:r>
            </a:p>
          </p:txBody>
        </p:sp>
      </p:grpSp>
      <p:sp>
        <p:nvSpPr>
          <p:cNvPr id="17" name="Управляющая кнопка: домой 16">
            <a:hlinkClick r:id="rId5" action="ppaction://hlinksldjump" highlightClick="1"/>
          </p:cNvPr>
          <p:cNvSpPr/>
          <p:nvPr/>
        </p:nvSpPr>
        <p:spPr>
          <a:xfrm>
            <a:off x="11319164" y="5971309"/>
            <a:ext cx="427089" cy="465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31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0423" y="5827372"/>
            <a:ext cx="609653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423" y="5827372"/>
            <a:ext cx="609653" cy="5182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68436" y="473517"/>
            <a:ext cx="8061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храм построенный в Ярославле в 1744 году, прообразом которому послужил Петропавловский собор в Петербурге.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651272" y="1752808"/>
            <a:ext cx="5915969" cy="817563"/>
            <a:chOff x="5095601" y="4230963"/>
            <a:chExt cx="4740879" cy="81756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601" y="4230963"/>
              <a:ext cx="4740879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234989" y="4386190"/>
              <a:ext cx="36028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821331" y="4408911"/>
              <a:ext cx="380280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Церковь </a:t>
              </a:r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Петра и Павла 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651272" y="3059641"/>
            <a:ext cx="5915969" cy="817563"/>
            <a:chOff x="5095601" y="4230963"/>
            <a:chExt cx="4740879" cy="817563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601" y="4230963"/>
              <a:ext cx="4740879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234989" y="4386190"/>
              <a:ext cx="36028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821331" y="4408911"/>
              <a:ext cx="380280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Церковь Илии Пророка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651272" y="4460639"/>
            <a:ext cx="5915969" cy="817563"/>
            <a:chOff x="5095601" y="4230963"/>
            <a:chExt cx="4740879" cy="817563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601" y="4230963"/>
              <a:ext cx="4740879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5234989" y="4386190"/>
              <a:ext cx="36028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821331" y="4408911"/>
              <a:ext cx="380280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Церковь Сретения Господня</a:t>
              </a:r>
            </a:p>
          </p:txBody>
        </p:sp>
      </p:grpSp>
      <p:pic>
        <p:nvPicPr>
          <p:cNvPr id="16" name="Содержимое 3" descr="kupi_buvar_galochka_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0377" y="5637523"/>
            <a:ext cx="708054" cy="7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3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423" y="5827372"/>
            <a:ext cx="609653" cy="5182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53891" y="251890"/>
            <a:ext cx="64700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Петра и Павла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православный храм в южной части Ярославля, в Петропавловском парке. Был построен купцом Иваном Затрапезным «как вечное напоминание об имени Великого Преобразователя России Петра I». Храм был заложен в 1736 году у ворот Полотняной мануфактуры на месте деревянной часовни. Прообразом ему послужил Петропавловский собор в Петербурге, построенный архитектором Доменико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Трезини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указанию Петра I.</a:t>
            </a:r>
          </a:p>
        </p:txBody>
      </p:sp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8" y="251890"/>
            <a:ext cx="4289268" cy="643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5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5312" y="416306"/>
            <a:ext cx="793228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главнейших транспортных магистралей современного г. Ярославля, названная в честь маршала Советского Союза, родившегося в д. Андроники Ярославской губернии, во время войны командовавшего войсками армии в Сталинградской битве, а также в ходе контрнаступления советских войск при освобождении Донбасса, Южной Украины, Крыма и Европейских государств.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507820" y="3992564"/>
            <a:ext cx="3121025" cy="817563"/>
            <a:chOff x="983819" y="3992563"/>
            <a:chExt cx="3121025" cy="81756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819" y="3992563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066145" y="4170509"/>
              <a:ext cx="37061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803744" y="4170574"/>
              <a:ext cx="173355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ул. Жукова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495601" y="5229201"/>
            <a:ext cx="3121025" cy="817563"/>
            <a:chOff x="971600" y="5229200"/>
            <a:chExt cx="3121025" cy="817563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229200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098204" y="5407148"/>
              <a:ext cx="35939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34531" y="5407148"/>
              <a:ext cx="207197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ул. Калинина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72064" y="3992563"/>
            <a:ext cx="3121025" cy="817563"/>
            <a:chOff x="5148063" y="3992562"/>
            <a:chExt cx="3121025" cy="81756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3" y="3992562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5220072" y="4170574"/>
              <a:ext cx="3625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822348" y="4149049"/>
              <a:ext cx="216200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пр. Толбухина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672065" y="5196325"/>
            <a:ext cx="3121025" cy="817563"/>
            <a:chOff x="5148064" y="5196324"/>
            <a:chExt cx="3121025" cy="81756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5196324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255338" y="5374272"/>
              <a:ext cx="32733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Г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636404" y="5382868"/>
              <a:ext cx="258994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пр.Дзержинского</a:t>
              </a:r>
            </a:p>
          </p:txBody>
        </p:sp>
      </p:grp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11333018" y="6013888"/>
            <a:ext cx="514578" cy="3929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0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6255" y="303807"/>
            <a:ext cx="77724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улицу г. Ярославля, которая носит имя Героя Советского Союза, летчика, участвовавшего в Курской битве, Кировоградской операции. Годы своего детства и юности он провел в Ленинском районе г. Ярославля (в прошлом – часть Фибролитового поселка), после окончания 8 класса школы № 36 работал на шинном заводе, воспитанник Ярославского аэроклуба.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423593" y="4051626"/>
            <a:ext cx="3121025" cy="817563"/>
            <a:chOff x="899592" y="4051625"/>
            <a:chExt cx="3121025" cy="81756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004016" y="4229573"/>
              <a:ext cx="37061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34712" y="4213819"/>
              <a:ext cx="235635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ул. Талалихина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423593" y="5229201"/>
            <a:ext cx="3121025" cy="817563"/>
            <a:chOff x="899592" y="5229200"/>
            <a:chExt cx="3121025" cy="81756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229200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009626" y="5407148"/>
              <a:ext cx="35939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703044" y="5407145"/>
              <a:ext cx="179068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ул. Щапова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528049" y="4051626"/>
            <a:ext cx="3121025" cy="817563"/>
            <a:chOff x="5004048" y="4051625"/>
            <a:chExt cx="3121025" cy="81756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5148064" y="4221696"/>
              <a:ext cx="3625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808094" y="4221696"/>
              <a:ext cx="173355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ул. Жукова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528049" y="5229199"/>
            <a:ext cx="3121025" cy="817563"/>
            <a:chOff x="5004048" y="5229198"/>
            <a:chExt cx="3121025" cy="817563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5229198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5148064" y="5407146"/>
              <a:ext cx="32733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Г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666936" y="5407148"/>
              <a:ext cx="224959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ул. Фурманова</a:t>
              </a:r>
            </a:p>
          </p:txBody>
        </p:sp>
      </p:grpSp>
      <p:sp>
        <p:nvSpPr>
          <p:cNvPr id="16" name="Управляющая кнопка: домой 15">
            <a:hlinkClick r:id="rId3" action="ppaction://hlinksldjump" highlightClick="1"/>
          </p:cNvPr>
          <p:cNvSpPr/>
          <p:nvPr/>
        </p:nvSpPr>
        <p:spPr>
          <a:xfrm>
            <a:off x="11111345" y="5868811"/>
            <a:ext cx="539553" cy="46598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1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9781" y="244884"/>
            <a:ext cx="837557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</a:t>
            </a:r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из улиц современного Ярославля названа     в честь участницы Великой Отечественной войны с первого ее дня, разведчицы, командира диверсионной группы партизанского отряда специального назначения. За поимку «атамана – десантницы Лёльки» («высокая, здоровенная, лет 25, </a:t>
            </a:r>
            <a:r>
              <a:rPr lang="ru-RU" sz="2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Красного Знамени») фашистами было обещано 30 тысяч рейхсмарок, корова и 2 литра водки. Была смертельно ранена в бою 11 сентября 1942г.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496291" y="4277130"/>
            <a:ext cx="4696691" cy="817563"/>
            <a:chOff x="971600" y="4277129"/>
            <a:chExt cx="3121025" cy="81756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277129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060678" y="4455080"/>
              <a:ext cx="37061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508761" y="4455080"/>
              <a:ext cx="250081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ул. З. </a:t>
              </a:r>
              <a:r>
                <a:rPr lang="ru-RU" sz="24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Космодемьямской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496291" y="5445394"/>
            <a:ext cx="4587637" cy="965721"/>
            <a:chOff x="971600" y="5293329"/>
            <a:chExt cx="3121025" cy="96572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293329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092737" y="5479156"/>
              <a:ext cx="35939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476939" y="5428053"/>
              <a:ext cx="245061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ул. С. Ковалевской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989359" y="4277129"/>
            <a:ext cx="3210556" cy="817563"/>
            <a:chOff x="5095602" y="4230963"/>
            <a:chExt cx="3121025" cy="81756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602" y="4230963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5233829" y="4386190"/>
              <a:ext cx="3625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643099" y="4391135"/>
              <a:ext cx="256843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ул</a:t>
              </a:r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С. Перовской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975487" y="5457884"/>
            <a:ext cx="3219188" cy="817563"/>
            <a:chOff x="5148064" y="5267446"/>
            <a:chExt cx="3121025" cy="8175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5267446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269095" y="5471279"/>
              <a:ext cx="32733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Г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52017" y="5445393"/>
              <a:ext cx="24657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ул</a:t>
              </a:r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Е. Колесовой 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6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9340" y="305082"/>
            <a:ext cx="7883043" cy="1325563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верный вариант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Герба города Ярославля.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Содержимое 8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7013" y="1458301"/>
            <a:ext cx="1833201" cy="2254626"/>
          </a:xfrm>
        </p:spPr>
      </p:pic>
      <p:pic>
        <p:nvPicPr>
          <p:cNvPr id="10" name="Рисунок 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558" y="1516208"/>
            <a:ext cx="2466025" cy="2547067"/>
          </a:xfrm>
          <a:prstGeom prst="rect">
            <a:avLst/>
          </a:prstGeom>
        </p:spPr>
      </p:pic>
      <p:pic>
        <p:nvPicPr>
          <p:cNvPr id="12" name="Рисунок 11" descr="Coat_of_Arms_of_Ya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0644" y="3482599"/>
            <a:ext cx="1596543" cy="2928516"/>
          </a:xfrm>
          <a:prstGeom prst="rect">
            <a:avLst/>
          </a:prstGeom>
        </p:spPr>
      </p:pic>
      <p:pic>
        <p:nvPicPr>
          <p:cNvPr id="14" name="Рисунок 13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8780" y="3692979"/>
            <a:ext cx="2354025" cy="271889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6598" y="1458301"/>
            <a:ext cx="551705" cy="696337"/>
          </a:xfrm>
          <a:prstGeom prst="round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28322" y="4063275"/>
            <a:ext cx="551705" cy="696337"/>
          </a:xfrm>
          <a:prstGeom prst="round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9546" y="1630645"/>
            <a:ext cx="551705" cy="696337"/>
          </a:xfrm>
          <a:prstGeom prst="round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95008" y="4299424"/>
            <a:ext cx="551705" cy="696337"/>
          </a:xfrm>
          <a:prstGeom prst="round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домой 15">
            <a:hlinkClick r:id="rId6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7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7601" y="584307"/>
            <a:ext cx="82018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юность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поэта проходили в Ярославской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губернии.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806907" y="2407144"/>
            <a:ext cx="3121025" cy="817563"/>
            <a:chOff x="899592" y="4051625"/>
            <a:chExt cx="3121025" cy="81756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004016" y="4229573"/>
              <a:ext cx="37061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50737" y="4213819"/>
              <a:ext cx="21242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А. С. Пушкин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873449" y="2391388"/>
            <a:ext cx="3121025" cy="817563"/>
            <a:chOff x="6335593" y="1887310"/>
            <a:chExt cx="3121025" cy="81756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593" y="1887310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6475313" y="2076239"/>
              <a:ext cx="3561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Б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97386" y="2055903"/>
              <a:ext cx="204402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Ф. И. Тютчев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806906" y="3970326"/>
            <a:ext cx="3121025" cy="817563"/>
            <a:chOff x="899592" y="4051625"/>
            <a:chExt cx="3121025" cy="81756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1010428" y="4229573"/>
              <a:ext cx="35779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В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572028" y="4213819"/>
              <a:ext cx="228171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Н. А. Некрасов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873448" y="3973698"/>
            <a:ext cx="3121025" cy="817563"/>
            <a:chOff x="899592" y="4051625"/>
            <a:chExt cx="3121025" cy="817563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51625"/>
              <a:ext cx="3121025" cy="817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1030465" y="4229573"/>
              <a:ext cx="31771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Г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891603" y="4213819"/>
              <a:ext cx="164256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А. А. Блок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Управляющая кнопка: домой 23">
            <a:hlinkClick r:id="rId3" action="ppaction://hlinksldjump" highlightClick="1"/>
          </p:cNvPr>
          <p:cNvSpPr/>
          <p:nvPr/>
        </p:nvSpPr>
        <p:spPr>
          <a:xfrm>
            <a:off x="11230717" y="5907059"/>
            <a:ext cx="594641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Содержимое 3" descr="kupi_buvar_galochka_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083" y="5907059"/>
            <a:ext cx="708054" cy="7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1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1295</Words>
  <Application>Microsoft Office PowerPoint</Application>
  <PresentationFormat>Произвольный</PresentationFormat>
  <Paragraphs>257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Укажите верный вариант Герба города Ярославля.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Бухгалтерия</cp:lastModifiedBy>
  <cp:revision>61</cp:revision>
  <dcterms:created xsi:type="dcterms:W3CDTF">2023-10-08T10:08:57Z</dcterms:created>
  <dcterms:modified xsi:type="dcterms:W3CDTF">2023-10-10T13:45:22Z</dcterms:modified>
</cp:coreProperties>
</file>