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4" r:id="rId4"/>
    <p:sldId id="270" r:id="rId5"/>
    <p:sldId id="276" r:id="rId6"/>
    <p:sldId id="275" r:id="rId7"/>
    <p:sldId id="271" r:id="rId8"/>
    <p:sldId id="272" r:id="rId9"/>
    <p:sldId id="27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229600" cy="3209528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Роль специальных символов Т. А. Ткаченко при подготовке к обучению грамоте дошкольников с общим недоразвитием речи</a:t>
            </a:r>
            <a:r>
              <a:rPr lang="ru-RU" sz="6600" dirty="0">
                <a:effectLst/>
              </a:rPr>
              <a:t/>
            </a:r>
            <a:br>
              <a:rPr lang="ru-RU" sz="6600" dirty="0">
                <a:effectLst/>
              </a:rPr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25144"/>
            <a:ext cx="4960640" cy="1752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Учитель – логопед: </a:t>
            </a:r>
          </a:p>
          <a:p>
            <a:r>
              <a:rPr lang="ru-RU" sz="3600" dirty="0" smtClean="0"/>
              <a:t>Тюпцова  Анастасия Анатольевна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30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Игра </a:t>
            </a:r>
            <a:r>
              <a:rPr lang="ru-RU" sz="4000" i="1" dirty="0">
                <a:solidFill>
                  <a:srgbClr val="FF0000"/>
                </a:solidFill>
              </a:rPr>
              <a:t>«Узнай звук по беззвучной артикуляции»</a:t>
            </a:r>
            <a:r>
              <a:rPr lang="ru-RU" sz="4000" dirty="0">
                <a:solidFill>
                  <a:srgbClr val="FF0000"/>
                </a:solidFill>
              </a:rPr>
              <a:t> или </a:t>
            </a:r>
            <a:r>
              <a:rPr lang="ru-RU" sz="4000" i="1" dirty="0">
                <a:solidFill>
                  <a:srgbClr val="FF0000"/>
                </a:solidFill>
              </a:rPr>
              <a:t>«Сломанный телевизор»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772"/>
            <a:ext cx="8229600" cy="4183380"/>
          </a:xfrm>
        </p:spPr>
      </p:pic>
    </p:spTree>
    <p:extLst>
      <p:ext uri="{BB962C8B-B14F-4D97-AF65-F5344CB8AC3E}">
        <p14:creationId xmlns:p14="http://schemas.microsoft.com/office/powerpoint/2010/main" val="3470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«Поймай шпиона»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0" y="1382476"/>
            <a:ext cx="7775192" cy="5142868"/>
          </a:xfrm>
        </p:spPr>
      </p:pic>
    </p:spTree>
    <p:extLst>
      <p:ext uri="{BB962C8B-B14F-4D97-AF65-F5344CB8AC3E}">
        <p14:creationId xmlns:p14="http://schemas.microsoft.com/office/powerpoint/2010/main" val="35537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«Подбери символ»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3392"/>
            <a:ext cx="7920879" cy="4875334"/>
          </a:xfrm>
        </p:spPr>
      </p:pic>
    </p:spTree>
    <p:extLst>
      <p:ext uri="{BB962C8B-B14F-4D97-AF65-F5344CB8AC3E}">
        <p14:creationId xmlns:p14="http://schemas.microsoft.com/office/powerpoint/2010/main" val="17094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«Магазин»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2050" name="Picture 2" descr="C:\Users\Анастасия\Desktop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3279"/>
            <a:ext cx="7704856" cy="54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Упражнение </a:t>
            </a:r>
            <a:r>
              <a:rPr lang="ru-RU" i="1" dirty="0">
                <a:effectLst/>
              </a:rPr>
              <a:t>«Назови первый и последний звук в слове»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C:\Users\Анастасия\Desktop\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90" y="1277645"/>
            <a:ext cx="6005062" cy="517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«Рассели картинки в дома»</a:t>
            </a:r>
            <a:endParaRPr lang="ru-RU" dirty="0"/>
          </a:p>
        </p:txBody>
      </p:sp>
      <p:pic>
        <p:nvPicPr>
          <p:cNvPr id="4098" name="Picture 2" descr="C:\Users\Анастасия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852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«Найди место картинке»</a:t>
            </a:r>
            <a:endParaRPr lang="ru-RU" dirty="0"/>
          </a:p>
        </p:txBody>
      </p:sp>
      <p:pic>
        <p:nvPicPr>
          <p:cNvPr id="5122" name="Picture 2" descr="C:\Users\Анастасия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15284" cy="54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«Звуковая дорожка»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C:\Users\Анастасия\Desktop\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228263" cy="41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Упражнение </a:t>
            </a:r>
            <a:r>
              <a:rPr lang="ru-RU" i="1" dirty="0">
                <a:effectLst/>
              </a:rPr>
              <a:t>«Определение в слове двух гласных звуков»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7170" name="Picture 2" descr="C:\Users\Анастасия\Desktop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29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«Пишем символами»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194" name="Picture 2" descr="C:\Users\Анастасия\Desktop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05701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301" y="167971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. К. Д. Ушинский отмечал, что сознательно читать и писать может только тот, кто понял </a:t>
            </a:r>
            <a:r>
              <a:rPr lang="ru-RU" sz="4000" dirty="0" err="1"/>
              <a:t>звуко</a:t>
            </a:r>
            <a:r>
              <a:rPr lang="ru-RU" sz="4000" dirty="0"/>
              <a:t> – слоговое строение слова».</a:t>
            </a:r>
          </a:p>
        </p:txBody>
      </p:sp>
    </p:spTree>
    <p:extLst>
      <p:ext uri="{BB962C8B-B14F-4D97-AF65-F5344CB8AC3E}">
        <p14:creationId xmlns:p14="http://schemas.microsoft.com/office/powerpoint/2010/main" val="19712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 </a:t>
            </a:r>
            <a:r>
              <a:rPr lang="ru-RU" i="1" dirty="0">
                <a:effectLst/>
              </a:rPr>
              <a:t>«Подбери слово к схеме»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C:\Users\Анастасия\Desktop\slide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91668" cy="47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34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04" y="119675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Основной задачей любого </a:t>
            </a:r>
            <a:r>
              <a:rPr lang="ru-RU" sz="3200" b="1" dirty="0"/>
              <a:t>дошкольного</a:t>
            </a:r>
            <a:r>
              <a:rPr lang="ru-RU" sz="3200" dirty="0"/>
              <a:t> учреждения является </a:t>
            </a:r>
            <a:r>
              <a:rPr lang="ru-RU" sz="3200" b="1" dirty="0"/>
              <a:t>подготовка ребёнка к школе</a:t>
            </a:r>
            <a:r>
              <a:rPr lang="ru-RU" sz="3200" dirty="0"/>
              <a:t>, в том числе к усвоению письменной </a:t>
            </a:r>
            <a:r>
              <a:rPr lang="ru-RU" sz="3200" b="1" dirty="0"/>
              <a:t>речи</a:t>
            </a:r>
            <a:r>
              <a:rPr lang="ru-RU" sz="3200" dirty="0"/>
              <a:t>. Одним из показателей готовности ребёнка к чтению и письму является чистая, правильная во всех отношениях речь.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39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Использование </a:t>
            </a:r>
            <a:r>
              <a:rPr lang="ru-RU" sz="3200" b="1" dirty="0"/>
              <a:t>специальных символов</a:t>
            </a:r>
            <a:r>
              <a:rPr lang="ru-RU" sz="3200" dirty="0"/>
              <a:t>:</a:t>
            </a:r>
          </a:p>
          <a:p>
            <a:r>
              <a:rPr lang="ru-RU" sz="3200" dirty="0"/>
              <a:t>• Обеспечивает многоаспектное восприятие </a:t>
            </a:r>
            <a:r>
              <a:rPr lang="ru-RU" sz="3200" i="1" dirty="0"/>
              <a:t>(сочетание зрительных, слуховых, кинестетических, мышечных ощущений)</a:t>
            </a:r>
            <a:r>
              <a:rPr lang="ru-RU" sz="3200" dirty="0"/>
              <a:t> в процессе знакомства со звуком;</a:t>
            </a:r>
          </a:p>
          <a:p>
            <a:r>
              <a:rPr lang="ru-RU" sz="3200" dirty="0" smtClean="0"/>
              <a:t>• </a:t>
            </a:r>
            <a:r>
              <a:rPr lang="ru-RU" sz="3200" dirty="0"/>
              <a:t>Улучшает обратную связь между восприятием и произношением звуков </a:t>
            </a:r>
            <a:r>
              <a:rPr lang="ru-RU" sz="3200" b="1" dirty="0"/>
              <a:t>речи</a:t>
            </a:r>
            <a:r>
              <a:rPr lang="ru-RU" sz="3200" dirty="0"/>
              <a:t>;</a:t>
            </a:r>
          </a:p>
          <a:p>
            <a:r>
              <a:rPr lang="ru-RU" sz="3200" dirty="0"/>
              <a:t>• Ускоряет нормализацию произношения </a:t>
            </a:r>
            <a:r>
              <a:rPr lang="ru-RU" sz="3200" b="1" dirty="0"/>
              <a:t>дошкольников</a:t>
            </a:r>
            <a:r>
              <a:rPr lang="ru-RU" sz="3200" dirty="0"/>
              <a:t>;</a:t>
            </a:r>
          </a:p>
          <a:p>
            <a:r>
              <a:rPr lang="ru-RU" sz="3200" dirty="0"/>
              <a:t>• Расширяет поле готовности детей к </a:t>
            </a:r>
            <a:r>
              <a:rPr lang="ru-RU" sz="3200" b="1" dirty="0"/>
              <a:t>обучению грамоте</a:t>
            </a:r>
            <a:r>
              <a:rPr lang="ru-RU" sz="3200" dirty="0"/>
              <a:t> за счёт раннего овладения навыками звукового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40145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Использование авторской </a:t>
            </a:r>
            <a:r>
              <a:rPr lang="ru-RU" sz="3200" b="1" dirty="0"/>
              <a:t>символики</a:t>
            </a:r>
            <a:r>
              <a:rPr lang="ru-RU" sz="3200" dirty="0"/>
              <a:t> позволяет наиболее эффективно готовить детей с проблемами в речевом развитии к усвоению чтения и письма. Применение зрительных </a:t>
            </a:r>
            <a:r>
              <a:rPr lang="ru-RU" sz="3200" b="1" dirty="0"/>
              <a:t>символов</a:t>
            </a:r>
            <a:r>
              <a:rPr lang="ru-RU" sz="3200" dirty="0"/>
              <a:t> гласных и согласных звуков, позволило добиваться стойких, быстрых, осознанных навыков звукового анализа у детей не только с ОНР, но и с задержкой психического развития. Слияние звуков, материализованных с помощью </a:t>
            </a:r>
            <a:r>
              <a:rPr lang="ru-RU" sz="3200" b="1" dirty="0"/>
              <a:t>символов</a:t>
            </a:r>
            <a:r>
              <a:rPr lang="ru-RU" sz="3200" dirty="0"/>
              <a:t>, есть моделирование чтение, а составление слов с помощью тех же </a:t>
            </a:r>
            <a:r>
              <a:rPr lang="ru-RU" sz="3200" b="1" dirty="0"/>
              <a:t>символов – аналог письма</a:t>
            </a:r>
            <a:r>
              <a:rPr lang="ru-RU" sz="3200" dirty="0"/>
              <a:t>. Только и то и другое происходит в облегчённом, занимательном, игровом варианте.</a:t>
            </a:r>
          </a:p>
        </p:txBody>
      </p:sp>
    </p:spTree>
    <p:extLst>
      <p:ext uri="{BB962C8B-B14F-4D97-AF65-F5344CB8AC3E}">
        <p14:creationId xmlns:p14="http://schemas.microsoft.com/office/powerpoint/2010/main" val="30374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Автор данной методики предложил такие </a:t>
            </a:r>
            <a:r>
              <a:rPr lang="ru-RU" sz="3200" b="1" dirty="0"/>
              <a:t>символы</a:t>
            </a:r>
            <a:r>
              <a:rPr lang="ru-RU" sz="3200" dirty="0"/>
              <a:t>, которые легко усваиваются, быстро запоминаются и однозначно ассоциируются детьми с соответствующими звуками родного языка. Причём, при выборе логических связей автор учитывал характерные особенности детей, имеющих </a:t>
            </a:r>
            <a:r>
              <a:rPr lang="ru-RU" sz="3200" b="1" dirty="0"/>
              <a:t>недоразвитие речи</a:t>
            </a:r>
            <a:r>
              <a:rPr lang="ru-RU" sz="3200" dirty="0"/>
              <a:t>, а также своеобразие их внимания, восприятия, мышления и памяти.</a:t>
            </a:r>
          </a:p>
        </p:txBody>
      </p:sp>
    </p:spTree>
    <p:extLst>
      <p:ext uri="{BB962C8B-B14F-4D97-AF65-F5344CB8AC3E}">
        <p14:creationId xmlns:p14="http://schemas.microsoft.com/office/powerpoint/2010/main" val="32882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0"/>
            <a:ext cx="9947448" cy="10129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Зрительная символика гласных звуков.</a:t>
            </a:r>
            <a:endParaRPr lang="ru-RU" sz="3200" dirty="0"/>
          </a:p>
        </p:txBody>
      </p:sp>
      <p:pic>
        <p:nvPicPr>
          <p:cNvPr id="10242" name="Picture 2" descr="C:\Users\Анастасия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56223"/>
            <a:ext cx="6048672" cy="55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12576" y="0"/>
            <a:ext cx="1037949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Зрительная символика согласных звуков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Анастасия\Desktop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стасия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21" y="0"/>
            <a:ext cx="92844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86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Роль специальных символов Т. А. Ткаченко при подготовке к обучению грамоте дошкольников с общим недоразвитием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Зрительная символика гласных звуков.</vt:lpstr>
      <vt:lpstr>Зрительная символика согласных звуков.</vt:lpstr>
      <vt:lpstr>Презентация PowerPoint</vt:lpstr>
      <vt:lpstr>Игра «Узнай звук по беззвучной артикуляции» или «Сломанный телевизор» </vt:lpstr>
      <vt:lpstr>Игра «Поймай шпиона»</vt:lpstr>
      <vt:lpstr>Игра «Подбери символ»</vt:lpstr>
      <vt:lpstr>Игра «Магазин» </vt:lpstr>
      <vt:lpstr>Упражнение «Назови первый и последний звук в слове» </vt:lpstr>
      <vt:lpstr>Игра «Рассели картинки в дома»</vt:lpstr>
      <vt:lpstr>Игра «Найди место картинке»</vt:lpstr>
      <vt:lpstr>Игра «Звуковая дорожка» </vt:lpstr>
      <vt:lpstr>Упражнение «Определение в слове двух гласных звуков» </vt:lpstr>
      <vt:lpstr>Игра «Пишем символами» </vt:lpstr>
      <vt:lpstr>Игра «Подбери слово к схеме»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sokrovishe_27@mail.ru</cp:lastModifiedBy>
  <cp:revision>12</cp:revision>
  <dcterms:created xsi:type="dcterms:W3CDTF">2021-03-21T13:23:08Z</dcterms:created>
  <dcterms:modified xsi:type="dcterms:W3CDTF">2021-03-22T09:02:39Z</dcterms:modified>
</cp:coreProperties>
</file>